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320" r:id="rId5"/>
    <p:sldId id="287" r:id="rId6"/>
    <p:sldId id="288" r:id="rId7"/>
    <p:sldId id="292" r:id="rId8"/>
    <p:sldId id="293" r:id="rId9"/>
    <p:sldId id="322" r:id="rId10"/>
    <p:sldId id="321" r:id="rId11"/>
    <p:sldId id="256" r:id="rId12"/>
    <p:sldId id="271" r:id="rId13"/>
    <p:sldId id="300" r:id="rId14"/>
    <p:sldId id="272" r:id="rId15"/>
    <p:sldId id="270" r:id="rId16"/>
    <p:sldId id="291" r:id="rId17"/>
    <p:sldId id="308" r:id="rId18"/>
    <p:sldId id="273" r:id="rId19"/>
    <p:sldId id="305" r:id="rId20"/>
    <p:sldId id="276" r:id="rId21"/>
    <p:sldId id="277" r:id="rId22"/>
    <p:sldId id="279" r:id="rId23"/>
    <p:sldId id="310" r:id="rId24"/>
    <p:sldId id="316" r:id="rId25"/>
    <p:sldId id="317" r:id="rId26"/>
    <p:sldId id="318" r:id="rId27"/>
    <p:sldId id="312" r:id="rId28"/>
    <p:sldId id="294" r:id="rId29"/>
    <p:sldId id="297" r:id="rId30"/>
    <p:sldId id="298" r:id="rId31"/>
    <p:sldId id="302" r:id="rId32"/>
    <p:sldId id="299" r:id="rId33"/>
    <p:sldId id="295" r:id="rId34"/>
    <p:sldId id="314" r:id="rId35"/>
    <p:sldId id="315" r:id="rId36"/>
    <p:sldId id="290" r:id="rId37"/>
    <p:sldId id="319" r:id="rId38"/>
    <p:sldId id="261" r:id="rId39"/>
  </p:sldIdLst>
  <p:sldSz cx="12192000" cy="6858000"/>
  <p:notesSz cx="6797675" cy="992822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CCFF"/>
    <a:srgbClr val="00B0F0"/>
    <a:srgbClr val="60819B"/>
    <a:srgbClr val="FF9933"/>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93418" autoAdjust="0"/>
  </p:normalViewPr>
  <p:slideViewPr>
    <p:cSldViewPr snapToGrid="0" showGuides="1">
      <p:cViewPr varScale="1">
        <p:scale>
          <a:sx n="92" d="100"/>
          <a:sy n="92" d="100"/>
        </p:scale>
        <p:origin x="1176" y="120"/>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3CEAAF3-9831-450B-8D59-2C09DB96C8FC}" type="datetimeFigureOut">
              <a:rPr lang="en-US"/>
              <a:t>5/18/2022</a:t>
            </a:fld>
            <a:endParaRPr/>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D50CD79-FC16-4410-AB61-17F26E6D3BC8}" type="datetimeFigureOut">
              <a:rPr lang="en-US"/>
              <a:t>5/18/2022</a:t>
            </a:fld>
            <a:endParaRP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165155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204607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303964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33</a:t>
            </a:fld>
            <a:endParaRPr lang="en-US"/>
          </a:p>
        </p:txBody>
      </p:sp>
    </p:spTree>
    <p:extLst>
      <p:ext uri="{BB962C8B-B14F-4D97-AF65-F5344CB8AC3E}">
        <p14:creationId xmlns:p14="http://schemas.microsoft.com/office/powerpoint/2010/main" val="125963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Notched Right Arrow 6"/>
          <p:cNvSpPr/>
          <p:nvPr userDrawn="1"/>
        </p:nvSpPr>
        <p:spPr>
          <a:xfrm rot="16200000">
            <a:off x="1110493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11293923" y="184776"/>
            <a:ext cx="578037" cy="369332"/>
          </a:xfrm>
          <a:prstGeom prst="rect">
            <a:avLst/>
          </a:prstGeom>
          <a:noFill/>
        </p:spPr>
        <p:txBody>
          <a:bodyPr wrap="square" rtlCol="0">
            <a:spAutoFit/>
          </a:bodyPr>
          <a:lstStyle/>
          <a:p>
            <a:pPr algn="ctr"/>
            <a:fld id="{0FF54DE5-C571-48E8-A5BC-B369434E2F44}" type="slidenum">
              <a:rPr lang="en-US" smtClean="0">
                <a:solidFill>
                  <a:schemeClr val="bg1"/>
                </a:solidFill>
              </a:rPr>
              <a:pPr algn="ctr"/>
              <a:t>‹#›</a:t>
            </a:fld>
            <a:endParaRPr lang="en-US" dirty="0">
              <a:solidFill>
                <a:schemeClr val="bg1"/>
              </a:solidFill>
            </a:endParaRPr>
          </a:p>
        </p:txBody>
      </p:sp>
      <p:grpSp>
        <p:nvGrpSpPr>
          <p:cNvPr id="9" name="Group 8"/>
          <p:cNvGrpSpPr/>
          <p:nvPr userDrawn="1"/>
        </p:nvGrpSpPr>
        <p:grpSpPr>
          <a:xfrm>
            <a:off x="1103376" y="1219201"/>
            <a:ext cx="9985248" cy="84403"/>
            <a:chOff x="1073150" y="1219201"/>
            <a:chExt cx="10058400" cy="63125"/>
          </a:xfrm>
        </p:grpSpPr>
        <p:cxnSp>
          <p:nvCxnSpPr>
            <p:cNvPr id="10" name="Straight Connector 9"/>
            <p:cNvCxnSpPr/>
            <p:nvPr/>
          </p:nvCxnSpPr>
          <p:spPr>
            <a:xfrm rot="10800000">
              <a:off x="1073150" y="1219201"/>
              <a:ext cx="10058400" cy="0"/>
            </a:xfrm>
            <a:prstGeom prst="line">
              <a:avLst/>
            </a:prstGeom>
            <a:ln w="38100" cap="flat">
              <a:solidFill>
                <a:srgbClr val="00B0F0"/>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073150" y="1282326"/>
              <a:ext cx="10058400" cy="0"/>
            </a:xfrm>
            <a:prstGeom prst="line">
              <a:avLst/>
            </a:prstGeom>
            <a:ln w="12700" cap="flat">
              <a:solidFill>
                <a:srgbClr val="00B0F0"/>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5/18/2022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5/18/2022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userDrawn="1"/>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rgbClr val="00B0F0"/>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rgbClr val="00B0F0"/>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rgbClr val="00B0F0"/>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rgbClr val="00B0F0"/>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Notched Right Arrow 3"/>
          <p:cNvSpPr/>
          <p:nvPr userDrawn="1"/>
        </p:nvSpPr>
        <p:spPr>
          <a:xfrm rot="16200000">
            <a:off x="1230972" y="156534"/>
            <a:ext cx="2586789" cy="1328008"/>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2514600"/>
            <a:ext cx="12192000"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rgbClr val="002060"/>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0" y="2640850"/>
            <a:ext cx="12192000" cy="294153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latin typeface="Arial" panose="020B0604020202020204" pitchFamily="34" charset="0"/>
              <a:cs typeface="Arial" panose="020B0604020202020204" pitchFamily="34" charset="0"/>
            </a:endParaRPr>
          </a:p>
        </p:txBody>
      </p:sp>
      <p:grpSp>
        <p:nvGrpSpPr>
          <p:cNvPr id="11" name="Group 10"/>
          <p:cNvGrpSpPr/>
          <p:nvPr/>
        </p:nvGrpSpPr>
        <p:grpSpPr>
          <a:xfrm rot="10800000">
            <a:off x="0" y="5645510"/>
            <a:ext cx="12192000"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rgbClr val="002060"/>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02B9795-92DC-40DC-A1CA-9A4B349D7824}" type="datetimeFigureOut">
              <a:rPr lang="en-US" smtClean="0"/>
              <a:pPr/>
              <a:t>5/18/2022</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FF54DE5-C571-48E8-A5BC-B369434E2F44}" type="slidenum">
              <a:rPr lang="en-US" smtClean="0"/>
              <a:pPr/>
              <a:t>‹#›</a:t>
            </a:fld>
            <a:endParaRPr lang="en-US"/>
          </a:p>
        </p:txBody>
      </p:sp>
      <p:sp>
        <p:nvSpPr>
          <p:cNvPr id="16" name="Notched Right Arrow 15"/>
          <p:cNvSpPr/>
          <p:nvPr/>
        </p:nvSpPr>
        <p:spPr>
          <a:xfrm rot="16200000">
            <a:off x="816333" y="599766"/>
            <a:ext cx="3444661" cy="1299413"/>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02B9795-92DC-40DC-A1CA-9A4B349D7824}" type="datetimeFigureOut">
              <a:rPr lang="en-US" smtClean="0"/>
              <a:pPr/>
              <a:t>5/18/2022</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5/18/2022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5/18/2022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5/18/2022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5/18/2022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5/18/2022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fld id="{402B9795-92DC-40DC-A1CA-9A4B349D7824}" type="datetimeFigureOut">
              <a:rPr lang="en-US" smtClean="0"/>
              <a:pPr/>
              <a:t>5/18/2022</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2.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58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Réussir vos présentations - Agenda</a:t>
            </a:r>
            <a:endParaRPr lang="fr-FR" sz="4000" dirty="0"/>
          </a:p>
        </p:txBody>
      </p:sp>
      <p:grpSp>
        <p:nvGrpSpPr>
          <p:cNvPr id="4" name="Group 3"/>
          <p:cNvGrpSpPr/>
          <p:nvPr/>
        </p:nvGrpSpPr>
        <p:grpSpPr>
          <a:xfrm>
            <a:off x="4107755" y="2392981"/>
            <a:ext cx="1513810" cy="1331599"/>
            <a:chOff x="4197064" y="2392981"/>
            <a:chExt cx="1513810" cy="1331599"/>
          </a:xfrm>
        </p:grpSpPr>
        <p:sp>
          <p:nvSpPr>
            <p:cNvPr id="8" name="Oval 7"/>
            <p:cNvSpPr/>
            <p:nvPr/>
          </p:nvSpPr>
          <p:spPr>
            <a:xfrm>
              <a:off x="4197064" y="2505380"/>
              <a:ext cx="1293257" cy="1219200"/>
            </a:xfrm>
            <a:prstGeom prst="ellipse">
              <a:avLst/>
            </a:prstGeom>
            <a:blipFill>
              <a:blip r:embed="rId2"/>
              <a:stretch>
                <a:fillRect/>
              </a:stretch>
            </a:blipFill>
            <a:ln>
              <a:solidFill>
                <a:srgbClr val="B7C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rot="1912467">
              <a:off x="4415474" y="2392981"/>
              <a:ext cx="1295400" cy="923330"/>
            </a:xfrm>
            <a:prstGeom prst="rect">
              <a:avLst/>
            </a:prstGeom>
            <a:noFill/>
            <a:ln>
              <a:noFill/>
            </a:ln>
            <a:effectLst/>
          </p:spPr>
          <p:txBody>
            <a:bodyPr wrap="none" lIns="91440" tIns="45720" rIns="91440" bIns="45720">
              <a:prstTxWarp prst="textArchUp">
                <a:avLst/>
              </a:prstTxWarp>
              <a:spAutoFit/>
            </a:bodyPr>
            <a:lstStyle/>
            <a:p>
              <a:pPr algn="ctr"/>
              <a:r>
                <a:rPr lang="fr-FR" sz="2000" b="0" cap="none" spc="0" dirty="0">
                  <a:ln w="0">
                    <a:noFill/>
                  </a:ln>
                  <a:solidFill>
                    <a:srgbClr val="002060"/>
                  </a:solidFill>
                  <a:effectLst>
                    <a:outerShdw blurRad="38100" dist="19050" dir="2700000" algn="tl" rotWithShape="0">
                      <a:schemeClr val="dk1">
                        <a:alpha val="40000"/>
                      </a:schemeClr>
                    </a:outerShdw>
                  </a:effectLst>
                </a:rPr>
                <a:t>Production</a:t>
              </a:r>
              <a:endParaRPr lang="fr-FR" sz="1200" b="0" cap="none" spc="0" dirty="0">
                <a:ln w="0">
                  <a:noFill/>
                </a:ln>
                <a:solidFill>
                  <a:srgbClr val="002060"/>
                </a:solidFill>
                <a:effectLst>
                  <a:outerShdw blurRad="38100" dist="19050" dir="2700000" algn="tl" rotWithShape="0">
                    <a:schemeClr val="dk1">
                      <a:alpha val="40000"/>
                    </a:schemeClr>
                  </a:outerShdw>
                </a:effectLst>
              </a:endParaRPr>
            </a:p>
          </p:txBody>
        </p:sp>
      </p:grpSp>
      <p:grpSp>
        <p:nvGrpSpPr>
          <p:cNvPr id="7" name="Group 6"/>
          <p:cNvGrpSpPr/>
          <p:nvPr/>
        </p:nvGrpSpPr>
        <p:grpSpPr>
          <a:xfrm>
            <a:off x="9735466" y="1969779"/>
            <a:ext cx="1295400" cy="1377838"/>
            <a:chOff x="9593951" y="2143955"/>
            <a:chExt cx="1295400" cy="1377838"/>
          </a:xfrm>
        </p:grpSpPr>
        <p:sp>
          <p:nvSpPr>
            <p:cNvPr id="11" name="Oval 10"/>
            <p:cNvSpPr/>
            <p:nvPr/>
          </p:nvSpPr>
          <p:spPr>
            <a:xfrm>
              <a:off x="9593951" y="2302593"/>
              <a:ext cx="1293257" cy="1219200"/>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9593951" y="2143955"/>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noFill/>
                  </a:ln>
                  <a:solidFill>
                    <a:srgbClr val="002060"/>
                  </a:solidFill>
                  <a:effectLst>
                    <a:outerShdw blurRad="38100" dist="19050" dir="2700000" algn="tl" rotWithShape="0">
                      <a:schemeClr val="dk1">
                        <a:alpha val="40000"/>
                      </a:schemeClr>
                    </a:outerShdw>
                  </a:effectLst>
                </a:rPr>
                <a:t>Exécution</a:t>
              </a:r>
              <a:endParaRPr lang="fr-FR" sz="1200" b="0" cap="none" spc="0" dirty="0">
                <a:ln w="0">
                  <a:noFill/>
                </a:ln>
                <a:solidFill>
                  <a:srgbClr val="002060"/>
                </a:solidFill>
                <a:effectLst>
                  <a:outerShdw blurRad="38100" dist="19050" dir="2700000" algn="tl" rotWithShape="0">
                    <a:schemeClr val="dk1">
                      <a:alpha val="40000"/>
                    </a:schemeClr>
                  </a:outerShdw>
                </a:effectLst>
              </a:endParaRPr>
            </a:p>
          </p:txBody>
        </p:sp>
      </p:grpSp>
      <p:grpSp>
        <p:nvGrpSpPr>
          <p:cNvPr id="3" name="Group 2"/>
          <p:cNvGrpSpPr/>
          <p:nvPr/>
        </p:nvGrpSpPr>
        <p:grpSpPr>
          <a:xfrm>
            <a:off x="1240359" y="4666923"/>
            <a:ext cx="1388954" cy="1390915"/>
            <a:chOff x="1360101" y="3632779"/>
            <a:chExt cx="1388954" cy="1390915"/>
          </a:xfrm>
        </p:grpSpPr>
        <p:sp>
          <p:nvSpPr>
            <p:cNvPr id="6" name="Rectangle 5"/>
            <p:cNvSpPr/>
            <p:nvPr/>
          </p:nvSpPr>
          <p:spPr>
            <a:xfrm rot="20654380">
              <a:off x="1360101" y="363277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002060"/>
                  </a:solidFill>
                  <a:effectLst>
                    <a:outerShdw blurRad="38100" dist="25400" dir="5400000" algn="ctr" rotWithShape="0">
                      <a:srgbClr val="6E747A">
                        <a:alpha val="43000"/>
                      </a:srgbClr>
                    </a:outerShdw>
                  </a:effectLst>
                </a:rPr>
                <a:t>Conception</a:t>
              </a:r>
              <a:endParaRPr lang="fr-FR" sz="1200" b="0" cap="none" spc="0" dirty="0">
                <a:ln w="0"/>
                <a:solidFill>
                  <a:srgbClr val="002060"/>
                </a:solidFill>
                <a:effectLst>
                  <a:outerShdw blurRad="38100" dist="19050" dir="2700000" algn="tl" rotWithShape="0">
                    <a:schemeClr val="dk1">
                      <a:alpha val="40000"/>
                    </a:schemeClr>
                  </a:outerShdw>
                </a:effectLst>
              </a:endParaRPr>
            </a:p>
          </p:txBody>
        </p:sp>
        <p:sp>
          <p:nvSpPr>
            <p:cNvPr id="13" name="Oval 12"/>
            <p:cNvSpPr/>
            <p:nvPr/>
          </p:nvSpPr>
          <p:spPr>
            <a:xfrm>
              <a:off x="1453655" y="3783226"/>
              <a:ext cx="1295400" cy="1240468"/>
            </a:xfrm>
            <a:prstGeom prst="ellipse">
              <a:avLst/>
            </a:prstGeom>
            <a:blipFill dpi="0" rotWithShape="1">
              <a:blip r:embed="rId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5" name="Group 4"/>
          <p:cNvGrpSpPr/>
          <p:nvPr/>
        </p:nvGrpSpPr>
        <p:grpSpPr>
          <a:xfrm>
            <a:off x="6991147" y="5100145"/>
            <a:ext cx="1320306" cy="1379554"/>
            <a:chOff x="6708657" y="4403459"/>
            <a:chExt cx="1320306" cy="1379554"/>
          </a:xfrm>
        </p:grpSpPr>
        <p:sp>
          <p:nvSpPr>
            <p:cNvPr id="15" name="Rectangle 14"/>
            <p:cNvSpPr/>
            <p:nvPr/>
          </p:nvSpPr>
          <p:spPr>
            <a:xfrm>
              <a:off x="6733563" y="440345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002060"/>
                  </a:solidFill>
                  <a:effectLst>
                    <a:outerShdw blurRad="38100" dist="19050" dir="2700000" algn="tl" rotWithShape="0">
                      <a:schemeClr val="dk1">
                        <a:alpha val="40000"/>
                      </a:schemeClr>
                    </a:outerShdw>
                  </a:effectLst>
                </a:rPr>
                <a:t>Gestion</a:t>
              </a:r>
            </a:p>
          </p:txBody>
        </p:sp>
        <p:sp>
          <p:nvSpPr>
            <p:cNvPr id="16" name="Oval 15"/>
            <p:cNvSpPr/>
            <p:nvPr/>
          </p:nvSpPr>
          <p:spPr>
            <a:xfrm rot="318766">
              <a:off x="6708657" y="4563813"/>
              <a:ext cx="1293257" cy="1219200"/>
            </a:xfrm>
            <a:prstGeom prst="ellipse">
              <a:avLst/>
            </a:prstGeom>
            <a:blipFill>
              <a:blip r:embed="rId5"/>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9" name="Curved Connector 18"/>
          <p:cNvCxnSpPr>
            <a:stCxn id="13" idx="6"/>
            <a:endCxn id="8" idx="2"/>
          </p:cNvCxnSpPr>
          <p:nvPr/>
        </p:nvCxnSpPr>
        <p:spPr>
          <a:xfrm flipV="1">
            <a:off x="2629313" y="3114980"/>
            <a:ext cx="1478442" cy="2322624"/>
          </a:xfrm>
          <a:prstGeom prst="curved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8" idx="6"/>
            <a:endCxn id="16" idx="2"/>
          </p:cNvCxnSpPr>
          <p:nvPr/>
        </p:nvCxnSpPr>
        <p:spPr>
          <a:xfrm>
            <a:off x="5401012" y="3114980"/>
            <a:ext cx="1592913" cy="2695246"/>
          </a:xfrm>
          <a:prstGeom prst="curved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 idx="6"/>
            <a:endCxn id="11" idx="2"/>
          </p:cNvCxnSpPr>
          <p:nvPr/>
        </p:nvCxnSpPr>
        <p:spPr>
          <a:xfrm flipV="1">
            <a:off x="8281626" y="2738017"/>
            <a:ext cx="1453840" cy="3191955"/>
          </a:xfrm>
          <a:prstGeom prst="curved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64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Conception: A qui parlez vous?  </a:t>
            </a:r>
            <a:endParaRPr lang="fr-FR"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11</a:t>
            </a:fld>
            <a:endParaRPr lang="en-US" dirty="0">
              <a:solidFill>
                <a:schemeClr val="bg1"/>
              </a:solidFill>
            </a:endParaRPr>
          </a:p>
        </p:txBody>
      </p:sp>
      <p:sp>
        <p:nvSpPr>
          <p:cNvPr id="5" name="TextBox 4"/>
          <p:cNvSpPr txBox="1"/>
          <p:nvPr/>
        </p:nvSpPr>
        <p:spPr>
          <a:xfrm>
            <a:off x="1021082" y="1950720"/>
            <a:ext cx="4781004" cy="4247317"/>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Adaptez vos messages et plan en fonction du contexte:</a:t>
            </a:r>
            <a:br>
              <a:rPr lang="fr-FR" sz="2800" dirty="0">
                <a:solidFill>
                  <a:srgbClr val="002060"/>
                </a:solidFill>
                <a:latin typeface="Arial" panose="020B0604020202020204" pitchFamily="34" charset="0"/>
                <a:cs typeface="Arial" panose="020B0604020202020204" pitchFamily="34" charset="0"/>
              </a:rPr>
            </a:br>
            <a:endParaRPr lang="fr-FR" sz="2800" dirty="0">
              <a:solidFill>
                <a:srgbClr val="002060"/>
              </a:solidFill>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L’ </a:t>
            </a:r>
            <a:r>
              <a:rPr lang="fr-FR" sz="2800" u="sng" dirty="0">
                <a:solidFill>
                  <a:srgbClr val="002060"/>
                </a:solidFill>
                <a:latin typeface="Arial" panose="020B0604020202020204" pitchFamily="34" charset="0"/>
                <a:cs typeface="Arial" panose="020B0604020202020204" pitchFamily="34" charset="0"/>
              </a:rPr>
              <a:t>auditoire</a:t>
            </a:r>
            <a:r>
              <a:rPr lang="fr-FR" sz="2800" dirty="0">
                <a:solidFill>
                  <a:srgbClr val="002060"/>
                </a:solidFill>
                <a:latin typeface="Arial" panose="020B0604020202020204" pitchFamily="34" charset="0"/>
                <a:cs typeface="Arial" panose="020B0604020202020204" pitchFamily="34" charset="0"/>
              </a:rPr>
              <a:t> (niveau de connaissance initial)</a:t>
            </a:r>
          </a:p>
          <a:p>
            <a:pPr marL="971550" lvl="1" indent="-51435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La </a:t>
            </a:r>
            <a:r>
              <a:rPr lang="fr-FR" sz="2800" u="sng" dirty="0">
                <a:solidFill>
                  <a:srgbClr val="002060"/>
                </a:solidFill>
                <a:latin typeface="Arial" panose="020B0604020202020204" pitchFamily="34" charset="0"/>
                <a:cs typeface="Arial" panose="020B0604020202020204" pitchFamily="34" charset="0"/>
              </a:rPr>
              <a:t>durée</a:t>
            </a:r>
            <a:r>
              <a:rPr lang="fr-FR" sz="2800" dirty="0">
                <a:solidFill>
                  <a:srgbClr val="002060"/>
                </a:solidFill>
                <a:latin typeface="Arial" panose="020B0604020202020204" pitchFamily="34" charset="0"/>
                <a:cs typeface="Arial" panose="020B0604020202020204" pitchFamily="34" charset="0"/>
              </a:rPr>
              <a:t> (incluant les questions/réponses)</a:t>
            </a:r>
          </a:p>
          <a:p>
            <a:pPr marL="971550" lvl="1" indent="-51435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Le </a:t>
            </a:r>
            <a:r>
              <a:rPr lang="fr-FR" sz="2800" u="sng" dirty="0">
                <a:solidFill>
                  <a:srgbClr val="002060"/>
                </a:solidFill>
                <a:latin typeface="Arial" panose="020B0604020202020204" pitchFamily="34" charset="0"/>
                <a:cs typeface="Arial" panose="020B0604020202020204" pitchFamily="34" charset="0"/>
              </a:rPr>
              <a:t>format</a:t>
            </a:r>
            <a:r>
              <a:rPr lang="fr-FR" sz="2800" dirty="0">
                <a:solidFill>
                  <a:srgbClr val="002060"/>
                </a:solidFill>
                <a:latin typeface="Arial" panose="020B0604020202020204" pitchFamily="34" charset="0"/>
                <a:cs typeface="Arial" panose="020B0604020202020204" pitchFamily="34" charset="0"/>
              </a:rPr>
              <a:t> (la salle, les autres agendas…)</a:t>
            </a:r>
          </a:p>
          <a:p>
            <a:pPr marL="914400" lvl="1" indent="-457200">
              <a:buFont typeface="Arial" panose="020B0604020202020204" pitchFamily="34" charset="0"/>
              <a:buChar char="•"/>
            </a:pPr>
            <a:endParaRPr lang="fr-FR" dirty="0">
              <a:solidFill>
                <a:srgbClr val="002060"/>
              </a:solidFill>
              <a:latin typeface="Arial" panose="020B0604020202020204" pitchFamily="34" charset="0"/>
              <a:cs typeface="Arial" panose="020B0604020202020204" pitchFamily="34" charset="0"/>
            </a:endParaRPr>
          </a:p>
        </p:txBody>
      </p:sp>
      <p:pic>
        <p:nvPicPr>
          <p:cNvPr id="3074" name="Picture 2" descr="Image associé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66272" y="1950720"/>
            <a:ext cx="4119310" cy="41193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D9B1BD1-DF2A-45A7-AD9E-DC2BB43C8F69}"/>
              </a:ext>
            </a:extLst>
          </p:cNvPr>
          <p:cNvPicPr>
            <a:picLocks noChangeAspect="1"/>
          </p:cNvPicPr>
          <p:nvPr/>
        </p:nvPicPr>
        <p:blipFill>
          <a:blip r:embed="rId3"/>
          <a:stretch>
            <a:fillRect/>
          </a:stretch>
        </p:blipFill>
        <p:spPr>
          <a:xfrm>
            <a:off x="10557468" y="6382456"/>
            <a:ext cx="1440000" cy="322676"/>
          </a:xfrm>
          <a:prstGeom prst="rect">
            <a:avLst/>
          </a:prstGeom>
        </p:spPr>
      </p:pic>
    </p:spTree>
    <p:extLst>
      <p:ext uri="{BB962C8B-B14F-4D97-AF65-F5344CB8AC3E}">
        <p14:creationId xmlns:p14="http://schemas.microsoft.com/office/powerpoint/2010/main" val="335403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Conception: Commencez par la fin !</a:t>
            </a:r>
            <a:endParaRPr lang="fr-FR"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12</a:t>
            </a:fld>
            <a:endParaRPr lang="en-US" dirty="0">
              <a:solidFill>
                <a:schemeClr val="bg1"/>
              </a:solidFill>
            </a:endParaRPr>
          </a:p>
        </p:txBody>
      </p:sp>
      <p:sp>
        <p:nvSpPr>
          <p:cNvPr id="5" name="TextBox 4"/>
          <p:cNvSpPr txBox="1"/>
          <p:nvPr/>
        </p:nvSpPr>
        <p:spPr>
          <a:xfrm>
            <a:off x="1021082" y="1950720"/>
            <a:ext cx="4130037" cy="4247317"/>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Phase la plus souvent ignorée, il faut toujours  commencer sur papier :</a:t>
            </a:r>
            <a:br>
              <a:rPr lang="fr-FR" sz="2800" dirty="0">
                <a:solidFill>
                  <a:srgbClr val="002060"/>
                </a:solidFill>
                <a:latin typeface="Arial" panose="020B0604020202020204" pitchFamily="34" charset="0"/>
                <a:cs typeface="Arial" panose="020B0604020202020204" pitchFamily="34" charset="0"/>
              </a:rPr>
            </a:br>
            <a:endParaRPr lang="fr-FR" sz="2800" dirty="0">
              <a:solidFill>
                <a:srgbClr val="002060"/>
              </a:solidFill>
              <a:latin typeface="Arial" panose="020B0604020202020204" pitchFamily="34" charset="0"/>
              <a:cs typeface="Arial" panose="020B0604020202020204" pitchFamily="34" charset="0"/>
            </a:endParaRPr>
          </a:p>
          <a:p>
            <a:pPr marL="971550" lvl="1" indent="-514350">
              <a:buFont typeface="+mj-lt"/>
              <a:buAutoNum type="arabicPeriod"/>
            </a:pPr>
            <a:r>
              <a:rPr lang="fr-FR" sz="2800" dirty="0">
                <a:solidFill>
                  <a:srgbClr val="002060"/>
                </a:solidFill>
                <a:latin typeface="Arial" panose="020B0604020202020204" pitchFamily="34" charset="0"/>
                <a:cs typeface="Arial" panose="020B0604020202020204" pitchFamily="34" charset="0"/>
              </a:rPr>
              <a:t>par le </a:t>
            </a:r>
            <a:r>
              <a:rPr lang="fr-FR" sz="2800" u="sng" dirty="0">
                <a:solidFill>
                  <a:srgbClr val="002060"/>
                </a:solidFill>
                <a:latin typeface="Arial" panose="020B0604020202020204" pitchFamily="34" charset="0"/>
                <a:cs typeface="Arial" panose="020B0604020202020204" pitchFamily="34" charset="0"/>
              </a:rPr>
              <a:t>Contexte</a:t>
            </a:r>
            <a:r>
              <a:rPr lang="fr-FR" sz="2800" dirty="0">
                <a:solidFill>
                  <a:srgbClr val="002060"/>
                </a:solidFill>
                <a:latin typeface="Arial" panose="020B0604020202020204" pitchFamily="34" charset="0"/>
                <a:cs typeface="Arial" panose="020B0604020202020204" pitchFamily="34" charset="0"/>
              </a:rPr>
              <a:t> (pourquoi)</a:t>
            </a:r>
          </a:p>
          <a:p>
            <a:pPr marL="971550" lvl="1" indent="-514350">
              <a:buFont typeface="+mj-lt"/>
              <a:buAutoNum type="arabicPeriod"/>
            </a:pPr>
            <a:r>
              <a:rPr lang="fr-FR" sz="2800" dirty="0">
                <a:solidFill>
                  <a:srgbClr val="002060"/>
                </a:solidFill>
                <a:latin typeface="Arial" panose="020B0604020202020204" pitchFamily="34" charset="0"/>
                <a:cs typeface="Arial" panose="020B0604020202020204" pitchFamily="34" charset="0"/>
              </a:rPr>
              <a:t>puis par la fin (</a:t>
            </a:r>
            <a:r>
              <a:rPr lang="fr-FR" sz="2800" u="sng" dirty="0">
                <a:solidFill>
                  <a:srgbClr val="002060"/>
                </a:solidFill>
                <a:latin typeface="Arial" panose="020B0604020202020204" pitchFamily="34" charset="0"/>
                <a:cs typeface="Arial" panose="020B0604020202020204" pitchFamily="34" charset="0"/>
              </a:rPr>
              <a:t>Conclusion</a:t>
            </a:r>
            <a:r>
              <a:rPr lang="fr-FR" sz="2800" dirty="0">
                <a:solidFill>
                  <a:srgbClr val="002060"/>
                </a:solidFill>
                <a:latin typeface="Arial" panose="020B0604020202020204" pitchFamily="34" charset="0"/>
                <a:cs typeface="Arial" panose="020B0604020202020204" pitchFamily="34" charset="0"/>
              </a:rPr>
              <a:t>)</a:t>
            </a:r>
          </a:p>
          <a:p>
            <a:pPr marL="971550" lvl="1" indent="-514350">
              <a:buFont typeface="+mj-lt"/>
              <a:buAutoNum type="arabicPeriod"/>
            </a:pPr>
            <a:r>
              <a:rPr lang="fr-FR" sz="2800" dirty="0">
                <a:solidFill>
                  <a:srgbClr val="002060"/>
                </a:solidFill>
                <a:latin typeface="Arial" panose="020B0604020202020204" pitchFamily="34" charset="0"/>
                <a:cs typeface="Arial" panose="020B0604020202020204" pitchFamily="34" charset="0"/>
              </a:rPr>
              <a:t>puis l’agenda … </a:t>
            </a:r>
          </a:p>
          <a:p>
            <a:pPr marL="914400" lvl="1" indent="-457200">
              <a:buFont typeface="Arial" panose="020B0604020202020204" pitchFamily="34" charset="0"/>
              <a:buChar char="•"/>
            </a:pPr>
            <a:endParaRPr lang="fr-FR" dirty="0">
              <a:solidFill>
                <a:srgbClr val="002060"/>
              </a:solidFill>
              <a:latin typeface="Arial" panose="020B0604020202020204" pitchFamily="34" charset="0"/>
              <a:cs typeface="Arial" panose="020B0604020202020204" pitchFamily="34" charset="0"/>
            </a:endParaRPr>
          </a:p>
        </p:txBody>
      </p:sp>
      <p:pic>
        <p:nvPicPr>
          <p:cNvPr id="2052" name="Picture 4" descr="Résultat de recherche d'images pour &quot;personnes rigolotes notes.&quo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671456" y="2092238"/>
            <a:ext cx="5396749" cy="3688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426C64E-5A38-4CFD-8E47-EF5D737599F0}"/>
              </a:ext>
            </a:extLst>
          </p:cNvPr>
          <p:cNvPicPr>
            <a:picLocks noChangeAspect="1"/>
          </p:cNvPicPr>
          <p:nvPr/>
        </p:nvPicPr>
        <p:blipFill>
          <a:blip r:embed="rId4"/>
          <a:stretch>
            <a:fillRect/>
          </a:stretch>
        </p:blipFill>
        <p:spPr>
          <a:xfrm>
            <a:off x="10557468" y="6382456"/>
            <a:ext cx="1440000" cy="322676"/>
          </a:xfrm>
          <a:prstGeom prst="rect">
            <a:avLst/>
          </a:prstGeom>
        </p:spPr>
      </p:pic>
    </p:spTree>
    <p:extLst>
      <p:ext uri="{BB962C8B-B14F-4D97-AF65-F5344CB8AC3E}">
        <p14:creationId xmlns:p14="http://schemas.microsoft.com/office/powerpoint/2010/main" val="69181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Conception</a:t>
            </a:r>
            <a:r>
              <a:rPr lang="en-US" sz="4000" dirty="0">
                <a:solidFill>
                  <a:srgbClr val="002060"/>
                </a:solidFill>
              </a:rPr>
              <a:t>: 3 </a:t>
            </a:r>
            <a:r>
              <a:rPr lang="fr-FR" sz="4000" dirty="0">
                <a:solidFill>
                  <a:srgbClr val="002060"/>
                </a:solidFill>
              </a:rPr>
              <a:t>messages maximum</a:t>
            </a: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13</a:t>
            </a:fld>
            <a:endParaRPr lang="en-US" dirty="0">
              <a:solidFill>
                <a:schemeClr val="bg1"/>
              </a:solidFill>
            </a:endParaRPr>
          </a:p>
        </p:txBody>
      </p:sp>
      <p:sp>
        <p:nvSpPr>
          <p:cNvPr id="5" name="TextBox 4"/>
          <p:cNvSpPr txBox="1"/>
          <p:nvPr/>
        </p:nvSpPr>
        <p:spPr>
          <a:xfrm>
            <a:off x="1021082" y="1950720"/>
            <a:ext cx="4714403" cy="4031873"/>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Si l’audience ne devait retenir que 3 messages, quels seraient ils? </a:t>
            </a:r>
            <a:endParaRPr lang="fr-FR" sz="2800" u="sng" dirty="0">
              <a:solidFill>
                <a:srgbClr val="002060"/>
              </a:solidFill>
              <a:latin typeface="Arial" panose="020B0604020202020204" pitchFamily="34" charset="0"/>
              <a:cs typeface="Arial" panose="020B0604020202020204" pitchFamily="34" charset="0"/>
            </a:endParaRPr>
          </a:p>
          <a:p>
            <a:endParaRPr lang="fr-FR" sz="2800" dirty="0">
              <a:solidFill>
                <a:srgbClr val="00206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fr-FR" sz="2400" u="sng" dirty="0">
                <a:solidFill>
                  <a:srgbClr val="002060"/>
                </a:solidFill>
                <a:latin typeface="Arial" panose="020B0604020202020204" pitchFamily="34" charset="0"/>
                <a:cs typeface="Arial" panose="020B0604020202020204" pitchFamily="34" charset="0"/>
              </a:rPr>
              <a:t>3 messages</a:t>
            </a:r>
            <a:r>
              <a:rPr lang="fr-FR" sz="2400" dirty="0">
                <a:solidFill>
                  <a:srgbClr val="002060"/>
                </a:solidFill>
                <a:latin typeface="Arial" panose="020B0604020202020204" pitchFamily="34" charset="0"/>
                <a:cs typeface="Arial" panose="020B0604020202020204" pitchFamily="34" charset="0"/>
              </a:rPr>
              <a:t> visibles</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Soyez </a:t>
            </a:r>
            <a:r>
              <a:rPr lang="fr-FR" sz="2400" u="sng" dirty="0">
                <a:solidFill>
                  <a:srgbClr val="002060"/>
                </a:solidFill>
                <a:latin typeface="Arial" panose="020B0604020202020204" pitchFamily="34" charset="0"/>
                <a:cs typeface="Arial" panose="020B0604020202020204" pitchFamily="34" charset="0"/>
              </a:rPr>
              <a:t>humbles</a:t>
            </a:r>
            <a:r>
              <a:rPr lang="fr-FR" sz="2400" dirty="0">
                <a:solidFill>
                  <a:srgbClr val="002060"/>
                </a:solidFill>
                <a:latin typeface="Arial" panose="020B0604020202020204" pitchFamily="34" charset="0"/>
                <a:cs typeface="Arial" panose="020B0604020202020204" pitchFamily="34" charset="0"/>
              </a:rPr>
              <a:t> (parlez d’erreurs) et </a:t>
            </a:r>
            <a:r>
              <a:rPr lang="fr-FR" sz="2400" u="sng" dirty="0">
                <a:solidFill>
                  <a:srgbClr val="002060"/>
                </a:solidFill>
                <a:latin typeface="Arial" panose="020B0604020202020204" pitchFamily="34" charset="0"/>
                <a:cs typeface="Arial" panose="020B0604020202020204" pitchFamily="34" charset="0"/>
              </a:rPr>
              <a:t>confiants</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N’aborder pas les sujets / concepts que vous ne maitrisez pas!</a:t>
            </a:r>
          </a:p>
        </p:txBody>
      </p:sp>
      <p:sp>
        <p:nvSpPr>
          <p:cNvPr id="7" name="Folded Corner 6"/>
          <p:cNvSpPr/>
          <p:nvPr/>
        </p:nvSpPr>
        <p:spPr>
          <a:xfrm>
            <a:off x="6705600" y="2144486"/>
            <a:ext cx="4379982" cy="3875314"/>
          </a:xfrm>
          <a:prstGeom prst="foldedCorner">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n-US" sz="3600" dirty="0">
              <a:solidFill>
                <a:srgbClr val="002060"/>
              </a:solidFill>
              <a:latin typeface="Vladimir Script" panose="03050402040407070305" pitchFamily="66" charset="0"/>
            </a:endParaRPr>
          </a:p>
          <a:p>
            <a:pPr marL="457200" indent="-342900">
              <a:spcAft>
                <a:spcPts val="600"/>
              </a:spcAft>
              <a:buFont typeface="+mj-lt"/>
              <a:buAutoNum type="arabicPeriod"/>
            </a:pPr>
            <a:r>
              <a:rPr lang="fr-FR" sz="2400" dirty="0">
                <a:solidFill>
                  <a:srgbClr val="002060"/>
                </a:solidFill>
                <a:latin typeface="Segoe Script" panose="030B0504020000000003" pitchFamily="66" charset="0"/>
              </a:rPr>
              <a:t>Écrivez le contexte, la  conclusion, l’agenda. </a:t>
            </a:r>
          </a:p>
          <a:p>
            <a:pPr marL="457200" indent="-342900">
              <a:spcAft>
                <a:spcPts val="600"/>
              </a:spcAft>
              <a:buFont typeface="+mj-lt"/>
              <a:buAutoNum type="arabicPeriod"/>
            </a:pPr>
            <a:r>
              <a:rPr lang="fr-FR" sz="2400" dirty="0">
                <a:solidFill>
                  <a:srgbClr val="002060"/>
                </a:solidFill>
                <a:latin typeface="Segoe Script" panose="030B0504020000000003" pitchFamily="66" charset="0"/>
              </a:rPr>
              <a:t>Répéter pour gérer votre temps et votre confiance.</a:t>
            </a:r>
          </a:p>
          <a:p>
            <a:pPr marL="457200" indent="-342900">
              <a:spcAft>
                <a:spcPts val="600"/>
              </a:spcAft>
              <a:buFont typeface="+mj-lt"/>
              <a:buAutoNum type="arabicPeriod"/>
            </a:pPr>
            <a:r>
              <a:rPr lang="fr-FR" sz="2400" dirty="0">
                <a:solidFill>
                  <a:srgbClr val="002060"/>
                </a:solidFill>
                <a:latin typeface="Segoe Script" panose="030B0504020000000003" pitchFamily="66" charset="0"/>
              </a:rPr>
              <a:t>Pensez à votre corps, respiration et voix…</a:t>
            </a:r>
          </a:p>
        </p:txBody>
      </p:sp>
      <p:pic>
        <p:nvPicPr>
          <p:cNvPr id="8" name="Picture 7">
            <a:extLst>
              <a:ext uri="{FF2B5EF4-FFF2-40B4-BE49-F238E27FC236}">
                <a16:creationId xmlns:a16="http://schemas.microsoft.com/office/drawing/2014/main" id="{A1F80E95-4CF1-41F6-872D-9887FA7FABD0}"/>
              </a:ext>
            </a:extLst>
          </p:cNvPr>
          <p:cNvPicPr>
            <a:picLocks noChangeAspect="1"/>
          </p:cNvPicPr>
          <p:nvPr/>
        </p:nvPicPr>
        <p:blipFill>
          <a:blip r:embed="rId2"/>
          <a:stretch>
            <a:fillRect/>
          </a:stretch>
        </p:blipFill>
        <p:spPr>
          <a:xfrm>
            <a:off x="10557468" y="6382456"/>
            <a:ext cx="1440000" cy="322676"/>
          </a:xfrm>
          <a:prstGeom prst="rect">
            <a:avLst/>
          </a:prstGeom>
        </p:spPr>
      </p:pic>
    </p:spTree>
    <p:extLst>
      <p:ext uri="{BB962C8B-B14F-4D97-AF65-F5344CB8AC3E}">
        <p14:creationId xmlns:p14="http://schemas.microsoft.com/office/powerpoint/2010/main" val="359465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Réussir vos présentations - Conception</a:t>
            </a:r>
            <a:endParaRPr lang="fr-FR" sz="4000" dirty="0"/>
          </a:p>
        </p:txBody>
      </p:sp>
      <p:grpSp>
        <p:nvGrpSpPr>
          <p:cNvPr id="3" name="Group 2"/>
          <p:cNvGrpSpPr/>
          <p:nvPr/>
        </p:nvGrpSpPr>
        <p:grpSpPr>
          <a:xfrm>
            <a:off x="1240359" y="4666923"/>
            <a:ext cx="1388954" cy="1390915"/>
            <a:chOff x="1360101" y="3632779"/>
            <a:chExt cx="1388954" cy="1390915"/>
          </a:xfrm>
        </p:grpSpPr>
        <p:sp>
          <p:nvSpPr>
            <p:cNvPr id="6" name="Rectangle 5"/>
            <p:cNvSpPr/>
            <p:nvPr/>
          </p:nvSpPr>
          <p:spPr>
            <a:xfrm rot="20654380">
              <a:off x="1360101" y="363277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002060"/>
                  </a:solidFill>
                  <a:effectLst>
                    <a:outerShdw blurRad="38100" dist="25400" dir="5400000" algn="ctr" rotWithShape="0">
                      <a:srgbClr val="6E747A">
                        <a:alpha val="43000"/>
                      </a:srgbClr>
                    </a:outerShdw>
                  </a:effectLst>
                </a:rPr>
                <a:t>Conception</a:t>
              </a:r>
              <a:endParaRPr lang="fr-FR" sz="1200" b="0" cap="none" spc="0" dirty="0">
                <a:ln w="0"/>
                <a:solidFill>
                  <a:srgbClr val="002060"/>
                </a:solidFill>
                <a:effectLst>
                  <a:outerShdw blurRad="38100" dist="19050" dir="2700000" algn="tl" rotWithShape="0">
                    <a:schemeClr val="dk1">
                      <a:alpha val="40000"/>
                    </a:schemeClr>
                  </a:outerShdw>
                </a:effectLst>
              </a:endParaRPr>
            </a:p>
          </p:txBody>
        </p:sp>
        <p:sp>
          <p:nvSpPr>
            <p:cNvPr id="13" name="Oval 12"/>
            <p:cNvSpPr/>
            <p:nvPr/>
          </p:nvSpPr>
          <p:spPr>
            <a:xfrm>
              <a:off x="1453655" y="3783226"/>
              <a:ext cx="1295400" cy="1240468"/>
            </a:xfrm>
            <a:prstGeom prst="ellipse">
              <a:avLst/>
            </a:prstGeom>
            <a:blipFill dpi="0" rotWithShape="1">
              <a:blip r:embed="rId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9" name="Curved Connector 18"/>
          <p:cNvCxnSpPr>
            <a:stCxn id="13" idx="6"/>
            <a:endCxn id="8" idx="2"/>
          </p:cNvCxnSpPr>
          <p:nvPr/>
        </p:nvCxnSpPr>
        <p:spPr>
          <a:xfrm flipV="1">
            <a:off x="2629313" y="3114980"/>
            <a:ext cx="1478442" cy="2322624"/>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8" idx="6"/>
            <a:endCxn id="16" idx="2"/>
          </p:cNvCxnSpPr>
          <p:nvPr/>
        </p:nvCxnSpPr>
        <p:spPr>
          <a:xfrm>
            <a:off x="5401012" y="3114980"/>
            <a:ext cx="1592913" cy="2695246"/>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 idx="6"/>
            <a:endCxn id="11" idx="2"/>
          </p:cNvCxnSpPr>
          <p:nvPr/>
        </p:nvCxnSpPr>
        <p:spPr>
          <a:xfrm flipV="1">
            <a:off x="8281626" y="2738017"/>
            <a:ext cx="1453840" cy="3191955"/>
          </a:xfrm>
          <a:prstGeom prst="curvedConnector3">
            <a:avLst>
              <a:gd name="adj1" fmla="val 50000"/>
            </a:avLst>
          </a:prstGeom>
          <a:ln>
            <a:solidFill>
              <a:srgbClr val="33CCFF"/>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107755" y="2391618"/>
            <a:ext cx="1501039" cy="1353371"/>
            <a:chOff x="4198949" y="2382095"/>
            <a:chExt cx="1501039" cy="1353371"/>
          </a:xfrm>
        </p:grpSpPr>
        <p:sp>
          <p:nvSpPr>
            <p:cNvPr id="20" name="Rectangle 19"/>
            <p:cNvSpPr/>
            <p:nvPr/>
          </p:nvSpPr>
          <p:spPr>
            <a:xfrm rot="1912467">
              <a:off x="4404588" y="2382095"/>
              <a:ext cx="1295400" cy="923330"/>
            </a:xfrm>
            <a:prstGeom prst="rect">
              <a:avLst/>
            </a:prstGeom>
            <a:noFill/>
            <a:ln>
              <a:noFill/>
            </a:ln>
            <a:effectLst/>
          </p:spPr>
          <p:txBody>
            <a:bodyPr wrap="none" lIns="91440" tIns="45720" rIns="91440" bIns="45720">
              <a:prstTxWarp prst="textArchUp">
                <a:avLst/>
              </a:prstTxWarp>
              <a:spAutoFit/>
            </a:bodyPr>
            <a:lstStyle/>
            <a:p>
              <a:pPr algn="ctr"/>
              <a:r>
                <a:rPr lang="fr-FR" sz="2000" b="0" cap="none" spc="0" dirty="0">
                  <a:ln w="0">
                    <a:noFill/>
                  </a:ln>
                  <a:solidFill>
                    <a:srgbClr val="33CCFF"/>
                  </a:solidFill>
                  <a:effectLst>
                    <a:outerShdw blurRad="38100" dist="19050" dir="2700000" algn="tl" rotWithShape="0">
                      <a:schemeClr val="dk1">
                        <a:alpha val="40000"/>
                      </a:schemeClr>
                    </a:outerShdw>
                  </a:effectLst>
                </a:rPr>
                <a:t>Production</a:t>
              </a:r>
              <a:endParaRPr lang="fr-FR" sz="1200" b="0" cap="none" spc="0" dirty="0">
                <a:ln w="0">
                  <a:noFill/>
                </a:ln>
                <a:solidFill>
                  <a:srgbClr val="33CCFF"/>
                </a:solidFill>
                <a:effectLst>
                  <a:outerShdw blurRad="38100" dist="19050" dir="2700000" algn="tl" rotWithShape="0">
                    <a:schemeClr val="dk1">
                      <a:alpha val="40000"/>
                    </a:schemeClr>
                  </a:outerShdw>
                </a:effectLst>
              </a:endParaRPr>
            </a:p>
          </p:txBody>
        </p:sp>
        <p:sp>
          <p:nvSpPr>
            <p:cNvPr id="21" name="Oval 20"/>
            <p:cNvSpPr/>
            <p:nvPr/>
          </p:nvSpPr>
          <p:spPr>
            <a:xfrm>
              <a:off x="4198949" y="2494998"/>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P</a:t>
              </a:r>
            </a:p>
          </p:txBody>
        </p:sp>
      </p:grpSp>
      <p:grpSp>
        <p:nvGrpSpPr>
          <p:cNvPr id="22" name="Group 21"/>
          <p:cNvGrpSpPr/>
          <p:nvPr/>
        </p:nvGrpSpPr>
        <p:grpSpPr>
          <a:xfrm>
            <a:off x="7011145" y="5128588"/>
            <a:ext cx="1325227" cy="1386280"/>
            <a:chOff x="6703736" y="4403459"/>
            <a:chExt cx="1325227" cy="1386280"/>
          </a:xfrm>
        </p:grpSpPr>
        <p:sp>
          <p:nvSpPr>
            <p:cNvPr id="23" name="Rectangle 22"/>
            <p:cNvSpPr/>
            <p:nvPr/>
          </p:nvSpPr>
          <p:spPr>
            <a:xfrm>
              <a:off x="6733563" y="440345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33CCFF"/>
                  </a:solidFill>
                  <a:effectLst>
                    <a:outerShdw blurRad="38100" dist="19050" dir="2700000" algn="tl" rotWithShape="0">
                      <a:schemeClr val="dk1">
                        <a:alpha val="40000"/>
                      </a:schemeClr>
                    </a:outerShdw>
                  </a:effectLst>
                </a:rPr>
                <a:t>Gestion</a:t>
              </a:r>
            </a:p>
          </p:txBody>
        </p:sp>
        <p:sp>
          <p:nvSpPr>
            <p:cNvPr id="24" name="Oval 23"/>
            <p:cNvSpPr/>
            <p:nvPr/>
          </p:nvSpPr>
          <p:spPr>
            <a:xfrm>
              <a:off x="6703736" y="4549271"/>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G</a:t>
              </a:r>
            </a:p>
          </p:txBody>
        </p:sp>
      </p:grpSp>
      <p:grpSp>
        <p:nvGrpSpPr>
          <p:cNvPr id="26" name="Group 25"/>
          <p:cNvGrpSpPr/>
          <p:nvPr/>
        </p:nvGrpSpPr>
        <p:grpSpPr>
          <a:xfrm>
            <a:off x="9758132" y="1917763"/>
            <a:ext cx="1295400" cy="1396616"/>
            <a:chOff x="9593951" y="2143955"/>
            <a:chExt cx="1295400" cy="1396616"/>
          </a:xfrm>
        </p:grpSpPr>
        <p:sp>
          <p:nvSpPr>
            <p:cNvPr id="27" name="Rectangle 26"/>
            <p:cNvSpPr/>
            <p:nvPr/>
          </p:nvSpPr>
          <p:spPr>
            <a:xfrm>
              <a:off x="9593951" y="2143955"/>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noFill/>
                  </a:ln>
                  <a:solidFill>
                    <a:srgbClr val="33CCFF"/>
                  </a:solidFill>
                  <a:effectLst>
                    <a:outerShdw blurRad="38100" dist="19050" dir="2700000" algn="tl" rotWithShape="0">
                      <a:schemeClr val="dk1">
                        <a:alpha val="40000"/>
                      </a:schemeClr>
                    </a:outerShdw>
                  </a:effectLst>
                </a:rPr>
                <a:t>Exécution</a:t>
              </a:r>
              <a:endParaRPr lang="fr-FR" sz="1200" b="0" cap="none" spc="0" dirty="0">
                <a:ln w="0">
                  <a:noFill/>
                </a:ln>
                <a:solidFill>
                  <a:srgbClr val="33CCFF"/>
                </a:solidFill>
                <a:effectLst>
                  <a:outerShdw blurRad="38100" dist="19050" dir="2700000" algn="tl" rotWithShape="0">
                    <a:schemeClr val="dk1">
                      <a:alpha val="40000"/>
                    </a:schemeClr>
                  </a:outerShdw>
                </a:effectLst>
              </a:endParaRPr>
            </a:p>
          </p:txBody>
        </p:sp>
        <p:sp>
          <p:nvSpPr>
            <p:cNvPr id="29" name="Oval 28"/>
            <p:cNvSpPr/>
            <p:nvPr/>
          </p:nvSpPr>
          <p:spPr>
            <a:xfrm>
              <a:off x="9593951" y="2300103"/>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E</a:t>
              </a:r>
            </a:p>
          </p:txBody>
        </p:sp>
      </p:grpSp>
      <p:sp>
        <p:nvSpPr>
          <p:cNvPr id="30" name="TextBox 29"/>
          <p:cNvSpPr txBox="1"/>
          <p:nvPr/>
        </p:nvSpPr>
        <p:spPr>
          <a:xfrm>
            <a:off x="1009574" y="1669062"/>
            <a:ext cx="2934794" cy="2616101"/>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Adaptez vous à l’audience</a:t>
            </a:r>
          </a:p>
          <a:p>
            <a:pPr marL="457200" indent="-457200">
              <a:spcBef>
                <a:spcPts val="1200"/>
              </a:spcBef>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Commencez </a:t>
            </a:r>
            <a:br>
              <a:rPr lang="fr-FR" sz="2400" dirty="0">
                <a:solidFill>
                  <a:srgbClr val="002060"/>
                </a:solidFill>
                <a:latin typeface="Arial" panose="020B0604020202020204" pitchFamily="34" charset="0"/>
                <a:cs typeface="Arial" panose="020B0604020202020204" pitchFamily="34" charset="0"/>
              </a:rPr>
            </a:br>
            <a:r>
              <a:rPr lang="fr-FR" sz="2400" dirty="0">
                <a:solidFill>
                  <a:srgbClr val="002060"/>
                </a:solidFill>
                <a:latin typeface="Arial" panose="020B0604020202020204" pitchFamily="34" charset="0"/>
                <a:cs typeface="Arial" panose="020B0604020202020204" pitchFamily="34" charset="0"/>
              </a:rPr>
              <a:t>par la fin</a:t>
            </a:r>
          </a:p>
          <a:p>
            <a:pPr marL="457200" indent="-457200">
              <a:spcBef>
                <a:spcPts val="1200"/>
              </a:spcBef>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3 messages maximum</a:t>
            </a:r>
            <a:endParaRPr lang="fr-FR"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1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Production</a:t>
            </a:r>
            <a:r>
              <a:rPr lang="en-US" sz="4000" dirty="0">
                <a:solidFill>
                  <a:srgbClr val="002060"/>
                </a:solidFill>
              </a:rPr>
              <a:t>: 1 </a:t>
            </a:r>
            <a:r>
              <a:rPr lang="fr-FR" sz="4000" dirty="0">
                <a:solidFill>
                  <a:srgbClr val="002060"/>
                </a:solidFill>
              </a:rPr>
              <a:t>modèle</a:t>
            </a: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15</a:t>
            </a:fld>
            <a:endParaRPr lang="en-US" dirty="0">
              <a:solidFill>
                <a:schemeClr val="bg1"/>
              </a:solidFill>
            </a:endParaRPr>
          </a:p>
        </p:txBody>
      </p:sp>
      <p:sp>
        <p:nvSpPr>
          <p:cNvPr id="5" name="TextBox 4"/>
          <p:cNvSpPr txBox="1"/>
          <p:nvPr/>
        </p:nvSpPr>
        <p:spPr>
          <a:xfrm>
            <a:off x="1021082" y="1950720"/>
            <a:ext cx="4714403" cy="3600986"/>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Utilisez une seule et claire charte graphique</a:t>
            </a:r>
          </a:p>
          <a:p>
            <a:endParaRPr lang="fr-FR" sz="2800" dirty="0">
              <a:solidFill>
                <a:srgbClr val="00206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1 modèle </a:t>
            </a:r>
            <a:r>
              <a:rPr lang="fr-FR" sz="2400" u="sng" dirty="0">
                <a:solidFill>
                  <a:srgbClr val="002060"/>
                </a:solidFill>
                <a:latin typeface="Arial" panose="020B0604020202020204" pitchFamily="34" charset="0"/>
                <a:cs typeface="Arial" panose="020B0604020202020204" pitchFamily="34" charset="0"/>
              </a:rPr>
              <a:t>adapté</a:t>
            </a:r>
          </a:p>
          <a:p>
            <a:pPr marL="914400" lvl="1" indent="-457200">
              <a:buFont typeface="Arial" panose="020B0604020202020204" pitchFamily="34" charset="0"/>
              <a:buChar char="•"/>
            </a:pPr>
            <a:r>
              <a:rPr lang="fr-FR" sz="2400" u="sng" dirty="0">
                <a:solidFill>
                  <a:srgbClr val="002060"/>
                </a:solidFill>
                <a:latin typeface="Arial" panose="020B0604020202020204" pitchFamily="34" charset="0"/>
                <a:cs typeface="Arial" panose="020B0604020202020204" pitchFamily="34" charset="0"/>
              </a:rPr>
              <a:t>1</a:t>
            </a:r>
            <a:r>
              <a:rPr lang="fr-FR" sz="2400" dirty="0">
                <a:solidFill>
                  <a:srgbClr val="002060"/>
                </a:solidFill>
                <a:latin typeface="Arial" panose="020B0604020202020204" pitchFamily="34" charset="0"/>
                <a:cs typeface="Arial" panose="020B0604020202020204" pitchFamily="34" charset="0"/>
              </a:rPr>
              <a:t> police de caractères</a:t>
            </a:r>
          </a:p>
          <a:p>
            <a:pPr marL="914400" lvl="1" indent="-457200">
              <a:buFont typeface="Arial" panose="020B0604020202020204" pitchFamily="34" charset="0"/>
              <a:buChar char="•"/>
            </a:pPr>
            <a:r>
              <a:rPr lang="fr-FR" sz="2400" u="sng" dirty="0">
                <a:solidFill>
                  <a:srgbClr val="002060"/>
                </a:solidFill>
                <a:latin typeface="Arial" panose="020B0604020202020204" pitchFamily="34" charset="0"/>
                <a:cs typeface="Arial" panose="020B0604020202020204" pitchFamily="34" charset="0"/>
              </a:rPr>
              <a:t>3</a:t>
            </a:r>
            <a:r>
              <a:rPr lang="fr-FR" sz="2400" dirty="0">
                <a:solidFill>
                  <a:srgbClr val="002060"/>
                </a:solidFill>
                <a:latin typeface="Arial" panose="020B0604020202020204" pitchFamily="34" charset="0"/>
                <a:cs typeface="Arial" panose="020B0604020202020204" pitchFamily="34" charset="0"/>
              </a:rPr>
              <a:t> tailles maximum</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Minimum </a:t>
            </a:r>
            <a:r>
              <a:rPr lang="fr-FR" sz="2400" u="sng" dirty="0">
                <a:solidFill>
                  <a:srgbClr val="002060"/>
                </a:solidFill>
                <a:latin typeface="Arial" panose="020B0604020202020204" pitchFamily="34" charset="0"/>
                <a:cs typeface="Arial" panose="020B0604020202020204" pitchFamily="34" charset="0"/>
              </a:rPr>
              <a:t>24pt</a:t>
            </a:r>
            <a:r>
              <a:rPr lang="fr-FR" sz="2400" dirty="0">
                <a:solidFill>
                  <a:srgbClr val="002060"/>
                </a:solidFill>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r>
              <a:rPr lang="fr-FR" sz="2400" u="sng" dirty="0">
                <a:solidFill>
                  <a:srgbClr val="002060"/>
                </a:solidFill>
                <a:latin typeface="Arial" panose="020B0604020202020204" pitchFamily="34" charset="0"/>
                <a:cs typeface="Arial" panose="020B0604020202020204" pitchFamily="34" charset="0"/>
              </a:rPr>
              <a:t>2</a:t>
            </a:r>
            <a:r>
              <a:rPr lang="fr-FR" sz="2400" dirty="0">
                <a:solidFill>
                  <a:srgbClr val="002060"/>
                </a:solidFill>
                <a:latin typeface="Arial" panose="020B0604020202020204" pitchFamily="34" charset="0"/>
                <a:cs typeface="Arial" panose="020B0604020202020204" pitchFamily="34" charset="0"/>
              </a:rPr>
              <a:t> couleurs max (lisibles)</a:t>
            </a:r>
          </a:p>
          <a:p>
            <a:pPr marL="914400" lvl="1" indent="-457200">
              <a:buFont typeface="Arial" panose="020B0604020202020204" pitchFamily="34" charset="0"/>
              <a:buChar char="•"/>
            </a:pPr>
            <a:r>
              <a:rPr lang="fr-FR" sz="2400" u="sng" dirty="0">
                <a:solidFill>
                  <a:srgbClr val="002060"/>
                </a:solidFill>
                <a:latin typeface="Arial" panose="020B0604020202020204" pitchFamily="34" charset="0"/>
                <a:cs typeface="Arial" panose="020B0604020202020204" pitchFamily="34" charset="0"/>
              </a:rPr>
              <a:t>7</a:t>
            </a:r>
            <a:r>
              <a:rPr lang="fr-FR" sz="2400" dirty="0">
                <a:solidFill>
                  <a:srgbClr val="002060"/>
                </a:solidFill>
                <a:latin typeface="Arial" panose="020B0604020202020204" pitchFamily="34" charset="0"/>
                <a:cs typeface="Arial" panose="020B0604020202020204" pitchFamily="34" charset="0"/>
              </a:rPr>
              <a:t> puces max</a:t>
            </a:r>
          </a:p>
        </p:txBody>
      </p:sp>
      <p:sp>
        <p:nvSpPr>
          <p:cNvPr id="8" name="Rectangle 7"/>
          <p:cNvSpPr/>
          <p:nvPr/>
        </p:nvSpPr>
        <p:spPr>
          <a:xfrm>
            <a:off x="1021082" y="5462397"/>
            <a:ext cx="4328429" cy="461665"/>
          </a:xfrm>
          <a:prstGeom prst="rect">
            <a:avLst/>
          </a:prstGeom>
        </p:spPr>
        <p:txBody>
          <a:bodyPr wrap="none">
            <a:spAutoFit/>
          </a:bodyPr>
          <a:lstStyle/>
          <a:p>
            <a:pPr marL="914400" lvl="1" indent="-457200">
              <a:buFont typeface="Arial" panose="020B0604020202020204" pitchFamily="34" charset="0"/>
              <a:buChar char="•"/>
            </a:pPr>
            <a:r>
              <a:rPr lang="fr-FR" sz="2400" u="sng" dirty="0">
                <a:solidFill>
                  <a:srgbClr val="002060"/>
                </a:solidFill>
                <a:latin typeface="Arial" panose="020B0604020202020204" pitchFamily="34" charset="0"/>
                <a:cs typeface="Arial" panose="020B0604020202020204" pitchFamily="34" charset="0"/>
              </a:rPr>
              <a:t>Pas</a:t>
            </a:r>
            <a:r>
              <a:rPr lang="fr-FR" sz="2400" dirty="0">
                <a:solidFill>
                  <a:srgbClr val="002060"/>
                </a:solidFill>
                <a:latin typeface="Arial" panose="020B0604020202020204" pitchFamily="34" charset="0"/>
                <a:cs typeface="Arial" panose="020B0604020202020204" pitchFamily="34" charset="0"/>
              </a:rPr>
              <a:t> ou peu d’animation</a:t>
            </a:r>
          </a:p>
        </p:txBody>
      </p:sp>
      <p:pic>
        <p:nvPicPr>
          <p:cNvPr id="5122" name="Picture 2" descr="Résultat de recherche d'images pour &quot;funny powerpoint template.&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8607" y="2203450"/>
            <a:ext cx="2466975" cy="18571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ésultat de recherche d'images pour &quot;funny powerpoint template.&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558" y="4076211"/>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ésultat de recherche d'images pour &quot;funny powerpoint template.&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3558" y="2203450"/>
            <a:ext cx="2466975" cy="175488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ésultat de recherche d'images pour &quot;funny powerpoint template.&quot;"/>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618604" y="4154273"/>
            <a:ext cx="2466978" cy="1769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9A4A9D3-5386-4151-9811-22A065B12B52}"/>
              </a:ext>
            </a:extLst>
          </p:cNvPr>
          <p:cNvPicPr>
            <a:picLocks noChangeAspect="1"/>
          </p:cNvPicPr>
          <p:nvPr/>
        </p:nvPicPr>
        <p:blipFill>
          <a:blip r:embed="rId6"/>
          <a:stretch>
            <a:fillRect/>
          </a:stretch>
        </p:blipFill>
        <p:spPr>
          <a:xfrm>
            <a:off x="10431960" y="6340543"/>
            <a:ext cx="1440000" cy="332681"/>
          </a:xfrm>
          <a:prstGeom prst="rect">
            <a:avLst/>
          </a:prstGeom>
        </p:spPr>
      </p:pic>
    </p:spTree>
    <p:extLst>
      <p:ext uri="{BB962C8B-B14F-4D97-AF65-F5344CB8AC3E}">
        <p14:creationId xmlns:p14="http://schemas.microsoft.com/office/powerpoint/2010/main" val="330474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Production: Limiter les diapos!</a:t>
            </a:r>
            <a:endParaRPr lang="fr-FR"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16</a:t>
            </a:fld>
            <a:endParaRPr lang="en-US" dirty="0">
              <a:solidFill>
                <a:schemeClr val="bg1"/>
              </a:solidFill>
            </a:endParaRPr>
          </a:p>
        </p:txBody>
      </p:sp>
      <p:sp>
        <p:nvSpPr>
          <p:cNvPr id="5" name="TextBox 4"/>
          <p:cNvSpPr txBox="1"/>
          <p:nvPr/>
        </p:nvSpPr>
        <p:spPr>
          <a:xfrm>
            <a:off x="1021082" y="1950720"/>
            <a:ext cx="4130037" cy="4247317"/>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T = 3 x nb Diapos + 10:</a:t>
            </a:r>
            <a:br>
              <a:rPr lang="fr-FR" sz="2800" dirty="0">
                <a:solidFill>
                  <a:srgbClr val="002060"/>
                </a:solidFill>
                <a:latin typeface="Arial" panose="020B0604020202020204" pitchFamily="34" charset="0"/>
                <a:cs typeface="Arial" panose="020B0604020202020204" pitchFamily="34" charset="0"/>
              </a:rPr>
            </a:br>
            <a:endParaRPr lang="fr-FR" sz="2800" dirty="0">
              <a:solidFill>
                <a:srgbClr val="002060"/>
              </a:solidFill>
              <a:latin typeface="Arial" panose="020B0604020202020204" pitchFamily="34" charset="0"/>
              <a:cs typeface="Arial" panose="020B0604020202020204" pitchFamily="34" charset="0"/>
            </a:endParaRPr>
          </a:p>
          <a:p>
            <a:pPr marL="971550" lvl="1" indent="-514350">
              <a:buFont typeface="+mj-lt"/>
              <a:buAutoNum type="arabicPeriod"/>
            </a:pPr>
            <a:r>
              <a:rPr lang="fr-FR" sz="2800" dirty="0">
                <a:solidFill>
                  <a:srgbClr val="002060"/>
                </a:solidFill>
                <a:latin typeface="Arial" panose="020B0604020202020204" pitchFamily="34" charset="0"/>
                <a:cs typeface="Arial" panose="020B0604020202020204" pitchFamily="34" charset="0"/>
              </a:rPr>
              <a:t>Garder 10 minutes pour les questions</a:t>
            </a:r>
          </a:p>
          <a:p>
            <a:pPr marL="971550" lvl="1" indent="-514350">
              <a:buFont typeface="+mj-lt"/>
              <a:buAutoNum type="arabicPeriod"/>
            </a:pPr>
            <a:r>
              <a:rPr lang="fr-FR" sz="2800" dirty="0">
                <a:solidFill>
                  <a:srgbClr val="002060"/>
                </a:solidFill>
                <a:latin typeface="Arial" panose="020B0604020202020204" pitchFamily="34" charset="0"/>
                <a:cs typeface="Arial" panose="020B0604020202020204" pitchFamily="34" charset="0"/>
              </a:rPr>
              <a:t>Compter 3 min par diapo minimum</a:t>
            </a:r>
          </a:p>
          <a:p>
            <a:pPr marL="971550" lvl="1" indent="-514350">
              <a:buFont typeface="+mj-lt"/>
              <a:buAutoNum type="arabicPeriod"/>
            </a:pPr>
            <a:r>
              <a:rPr lang="fr-FR" sz="2800" dirty="0">
                <a:solidFill>
                  <a:srgbClr val="002060"/>
                </a:solidFill>
                <a:latin typeface="Arial" panose="020B0604020202020204" pitchFamily="34" charset="0"/>
                <a:cs typeface="Arial" panose="020B0604020202020204" pitchFamily="34" charset="0"/>
              </a:rPr>
              <a:t>Vous avez votre nombre maximum de diapos … </a:t>
            </a:r>
          </a:p>
          <a:p>
            <a:pPr marL="914400" lvl="1" indent="-457200">
              <a:buFont typeface="Arial" panose="020B0604020202020204" pitchFamily="34" charset="0"/>
              <a:buChar char="•"/>
            </a:pPr>
            <a:endParaRPr lang="fr-FR" dirty="0">
              <a:solidFill>
                <a:srgbClr val="002060"/>
              </a:solidFill>
              <a:latin typeface="Arial" panose="020B0604020202020204" pitchFamily="34" charset="0"/>
              <a:cs typeface="Arial" panose="020B0604020202020204" pitchFamily="34" charset="0"/>
            </a:endParaRPr>
          </a:p>
        </p:txBody>
      </p:sp>
      <p:pic>
        <p:nvPicPr>
          <p:cNvPr id="30722" name="Picture 2" descr="Image associé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1543" y="1950720"/>
            <a:ext cx="3988095" cy="4004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973C680-F914-4897-807E-68F34E12E594}"/>
              </a:ext>
            </a:extLst>
          </p:cNvPr>
          <p:cNvPicPr>
            <a:picLocks noChangeAspect="1"/>
          </p:cNvPicPr>
          <p:nvPr/>
        </p:nvPicPr>
        <p:blipFill>
          <a:blip r:embed="rId3"/>
          <a:stretch>
            <a:fillRect/>
          </a:stretch>
        </p:blipFill>
        <p:spPr>
          <a:xfrm>
            <a:off x="10431960" y="6340543"/>
            <a:ext cx="1440000" cy="332681"/>
          </a:xfrm>
          <a:prstGeom prst="rect">
            <a:avLst/>
          </a:prstGeom>
        </p:spPr>
      </p:pic>
    </p:spTree>
    <p:extLst>
      <p:ext uri="{BB962C8B-B14F-4D97-AF65-F5344CB8AC3E}">
        <p14:creationId xmlns:p14="http://schemas.microsoft.com/office/powerpoint/2010/main" val="146631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Production: 1 idée = 1 diapositive</a:t>
            </a: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17</a:t>
            </a:fld>
            <a:endParaRPr lang="en-US" dirty="0">
              <a:solidFill>
                <a:schemeClr val="bg1"/>
              </a:solidFill>
            </a:endParaRPr>
          </a:p>
        </p:txBody>
      </p:sp>
      <p:pic>
        <p:nvPicPr>
          <p:cNvPr id="1026" name="Picture 2" descr="1&#10;Une idée, une diapositive&#10;« 18 »&#10;=1 1&#10; "/>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9000"/>
                    </a14:imgEffect>
                  </a14:imgLayer>
                </a14:imgProps>
              </a:ext>
              <a:ext uri="{28A0092B-C50C-407E-A947-70E740481C1C}">
                <a14:useLocalDpi xmlns:a14="http://schemas.microsoft.com/office/drawing/2010/main"/>
              </a:ext>
            </a:extLst>
          </a:blip>
          <a:srcRect l="6369" t="15300" b="3696"/>
          <a:stretch/>
        </p:blipFill>
        <p:spPr bwMode="auto">
          <a:xfrm>
            <a:off x="1104900" y="1661651"/>
            <a:ext cx="9980682" cy="4856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F1D2E4D-9CBF-4756-9EAC-5AE56B42A69B}"/>
              </a:ext>
            </a:extLst>
          </p:cNvPr>
          <p:cNvPicPr>
            <a:picLocks noChangeAspect="1"/>
          </p:cNvPicPr>
          <p:nvPr/>
        </p:nvPicPr>
        <p:blipFill>
          <a:blip r:embed="rId4"/>
          <a:stretch>
            <a:fillRect/>
          </a:stretch>
        </p:blipFill>
        <p:spPr>
          <a:xfrm>
            <a:off x="10431960" y="6340543"/>
            <a:ext cx="1440000" cy="332681"/>
          </a:xfrm>
          <a:prstGeom prst="rect">
            <a:avLst/>
          </a:prstGeom>
        </p:spPr>
      </p:pic>
    </p:spTree>
    <p:extLst>
      <p:ext uri="{BB962C8B-B14F-4D97-AF65-F5344CB8AC3E}">
        <p14:creationId xmlns:p14="http://schemas.microsoft.com/office/powerpoint/2010/main" val="55717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Production</a:t>
            </a:r>
            <a:r>
              <a:rPr lang="en-US" sz="4000" dirty="0">
                <a:solidFill>
                  <a:srgbClr val="002060"/>
                </a:solidFill>
              </a:rPr>
              <a:t>: Simple &amp; Court</a:t>
            </a: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18</a:t>
            </a:fld>
            <a:endParaRPr lang="en-US" dirty="0">
              <a:solidFill>
                <a:schemeClr val="bg1"/>
              </a:solidFill>
            </a:endParaRPr>
          </a:p>
        </p:txBody>
      </p:sp>
      <p:sp>
        <p:nvSpPr>
          <p:cNvPr id="5" name="TextBox 4"/>
          <p:cNvSpPr txBox="1"/>
          <p:nvPr/>
        </p:nvSpPr>
        <p:spPr>
          <a:xfrm>
            <a:off x="1104900" y="2854234"/>
            <a:ext cx="9309461" cy="1569660"/>
          </a:xfrm>
          <a:prstGeom prst="rect">
            <a:avLst/>
          </a:prstGeom>
          <a:noFill/>
        </p:spPr>
        <p:txBody>
          <a:bodyPr wrap="square" rtlCol="0">
            <a:spAutoFit/>
          </a:bodyPr>
          <a:lstStyle/>
          <a:p>
            <a:pPr lvl="1" algn="ctr"/>
            <a:r>
              <a:rPr lang="fr-FR" sz="9600" dirty="0">
                <a:solidFill>
                  <a:srgbClr val="60819B"/>
                </a:solidFill>
                <a:latin typeface="Arial" panose="020B0604020202020204" pitchFamily="34" charset="0"/>
                <a:cs typeface="Arial" panose="020B0604020202020204" pitchFamily="34" charset="0"/>
              </a:rPr>
              <a:t>« KISS a lot ! »</a:t>
            </a:r>
          </a:p>
        </p:txBody>
      </p:sp>
      <p:pic>
        <p:nvPicPr>
          <p:cNvPr id="6" name="Picture 5">
            <a:extLst>
              <a:ext uri="{FF2B5EF4-FFF2-40B4-BE49-F238E27FC236}">
                <a16:creationId xmlns:a16="http://schemas.microsoft.com/office/drawing/2014/main" id="{6017E77A-95B5-413D-83B3-C6C2E34558D4}"/>
              </a:ext>
            </a:extLst>
          </p:cNvPr>
          <p:cNvPicPr>
            <a:picLocks noChangeAspect="1"/>
          </p:cNvPicPr>
          <p:nvPr/>
        </p:nvPicPr>
        <p:blipFill>
          <a:blip r:embed="rId3"/>
          <a:stretch>
            <a:fillRect/>
          </a:stretch>
        </p:blipFill>
        <p:spPr>
          <a:xfrm>
            <a:off x="10431960" y="6340543"/>
            <a:ext cx="1440000" cy="332681"/>
          </a:xfrm>
          <a:prstGeom prst="rect">
            <a:avLst/>
          </a:prstGeom>
        </p:spPr>
      </p:pic>
      <p:sp>
        <p:nvSpPr>
          <p:cNvPr id="7" name="TextBox 6">
            <a:extLst>
              <a:ext uri="{FF2B5EF4-FFF2-40B4-BE49-F238E27FC236}">
                <a16:creationId xmlns:a16="http://schemas.microsoft.com/office/drawing/2014/main" id="{15567152-982F-40EB-899E-6F1EFE2A795F}"/>
              </a:ext>
            </a:extLst>
          </p:cNvPr>
          <p:cNvSpPr txBox="1"/>
          <p:nvPr/>
        </p:nvSpPr>
        <p:spPr>
          <a:xfrm>
            <a:off x="1891145" y="6164041"/>
            <a:ext cx="7949046" cy="523220"/>
          </a:xfrm>
          <a:prstGeom prst="rect">
            <a:avLst/>
          </a:prstGeom>
          <a:noFill/>
        </p:spPr>
        <p:txBody>
          <a:bodyPr wrap="square" rtlCol="0">
            <a:spAutoFit/>
          </a:bodyPr>
          <a:lstStyle/>
          <a:p>
            <a:pPr algn="ctr"/>
            <a:r>
              <a:rPr lang="fr-FR" sz="2800" dirty="0">
                <a:solidFill>
                  <a:srgbClr val="002060"/>
                </a:solidFill>
                <a:latin typeface="Arial" panose="020B0604020202020204" pitchFamily="34" charset="0"/>
                <a:cs typeface="Arial" panose="020B0604020202020204" pitchFamily="34" charset="0"/>
              </a:rPr>
              <a:t>et évitez les acronymes </a:t>
            </a:r>
            <a:r>
              <a:rPr lang="fr-FR" sz="2800"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fr-FR" sz="2800" dirty="0">
                <a:solidFill>
                  <a:srgbClr val="00206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6969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Production: utilisez des visuels adaptés ! </a:t>
            </a: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19</a:t>
            </a:fld>
            <a:endParaRPr lang="en-US" dirty="0">
              <a:solidFill>
                <a:schemeClr val="bg1"/>
              </a:solidFill>
            </a:endParaRPr>
          </a:p>
        </p:txBody>
      </p:sp>
      <p:sp>
        <p:nvSpPr>
          <p:cNvPr id="6" name="TextBox 5"/>
          <p:cNvSpPr txBox="1"/>
          <p:nvPr/>
        </p:nvSpPr>
        <p:spPr>
          <a:xfrm>
            <a:off x="1104900" y="1789194"/>
            <a:ext cx="5173558" cy="1815882"/>
          </a:xfrm>
          <a:prstGeom prst="rect">
            <a:avLst/>
          </a:prstGeom>
          <a:noFill/>
        </p:spPr>
        <p:txBody>
          <a:bodyPr wrap="square" rtlCol="0">
            <a:spAutoFit/>
          </a:bodyPr>
          <a:lstStyle/>
          <a:p>
            <a:pPr marL="457200" indent="-457200">
              <a:spcBef>
                <a:spcPts val="1200"/>
              </a:spcBef>
              <a:spcAft>
                <a:spcPts val="600"/>
              </a:spcAft>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Argumentez vos messages avec un </a:t>
            </a:r>
            <a:r>
              <a:rPr lang="fr-FR" sz="2800" u="sng" dirty="0">
                <a:solidFill>
                  <a:srgbClr val="002060"/>
                </a:solidFill>
                <a:latin typeface="Arial" panose="020B0604020202020204" pitchFamily="34" charset="0"/>
                <a:cs typeface="Arial" panose="020B0604020202020204" pitchFamily="34" charset="0"/>
              </a:rPr>
              <a:t>tableau</a:t>
            </a:r>
            <a:r>
              <a:rPr lang="fr-FR" sz="2800" dirty="0">
                <a:solidFill>
                  <a:srgbClr val="002060"/>
                </a:solidFill>
                <a:latin typeface="Arial" panose="020B0604020202020204" pitchFamily="34" charset="0"/>
                <a:cs typeface="Arial" panose="020B0604020202020204" pitchFamily="34" charset="0"/>
              </a:rPr>
              <a:t> ou </a:t>
            </a:r>
            <a:r>
              <a:rPr lang="fr-FR" sz="2800" u="sng" dirty="0">
                <a:solidFill>
                  <a:srgbClr val="002060"/>
                </a:solidFill>
                <a:latin typeface="Arial" panose="020B0604020202020204" pitchFamily="34" charset="0"/>
                <a:cs typeface="Arial" panose="020B0604020202020204" pitchFamily="34" charset="0"/>
              </a:rPr>
              <a:t>graphique simple</a:t>
            </a:r>
            <a:r>
              <a:rPr lang="fr-FR" sz="2800" dirty="0">
                <a:solidFill>
                  <a:srgbClr val="002060"/>
                </a:solidFill>
                <a:latin typeface="Arial" panose="020B0604020202020204" pitchFamily="34" charset="0"/>
                <a:cs typeface="Arial" panose="020B0604020202020204" pitchFamily="34" charset="0"/>
              </a:rPr>
              <a:t> &amp; </a:t>
            </a:r>
            <a:r>
              <a:rPr lang="fr-FR" sz="2800" u="sng" dirty="0">
                <a:solidFill>
                  <a:srgbClr val="002060"/>
                </a:solidFill>
                <a:latin typeface="Arial" panose="020B0604020202020204" pitchFamily="34" charset="0"/>
                <a:cs typeface="Arial" panose="020B0604020202020204" pitchFamily="34" charset="0"/>
              </a:rPr>
              <a:t>adapté</a:t>
            </a:r>
            <a:r>
              <a:rPr lang="fr-FR" sz="2800" dirty="0">
                <a:solidFill>
                  <a:srgbClr val="002060"/>
                </a:solidFill>
                <a:latin typeface="Arial" panose="020B0604020202020204" pitchFamily="34" charset="0"/>
                <a:cs typeface="Arial" panose="020B0604020202020204" pitchFamily="34" charset="0"/>
              </a:rPr>
              <a:t> (et le reste en annexe)</a:t>
            </a:r>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69824" y="1661223"/>
            <a:ext cx="2982687" cy="2427515"/>
          </a:xfrm>
          <a:prstGeom prst="rect">
            <a:avLst/>
          </a:prstGeom>
        </p:spPr>
      </p:pic>
      <p:pic>
        <p:nvPicPr>
          <p:cNvPr id="10252" name="Picture 12" descr="Résultat de recherche d'images pour &quot;family cat.&quo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39062" y="4088738"/>
            <a:ext cx="3156857" cy="21880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94442" y="4321312"/>
            <a:ext cx="4658069" cy="2046714"/>
          </a:xfrm>
          <a:prstGeom prst="rect">
            <a:avLst/>
          </a:prstGeom>
          <a:noFill/>
        </p:spPr>
        <p:txBody>
          <a:bodyPr wrap="square" rtlCol="0">
            <a:spAutoFit/>
          </a:bodyPr>
          <a:lstStyle/>
          <a:p>
            <a:pPr marL="457200" indent="-457200">
              <a:spcBef>
                <a:spcPts val="1200"/>
              </a:spcBef>
              <a:spcAft>
                <a:spcPts val="600"/>
              </a:spcAft>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Utilisez </a:t>
            </a:r>
            <a:r>
              <a:rPr lang="fr-FR" sz="2800" u="sng" dirty="0">
                <a:solidFill>
                  <a:srgbClr val="002060"/>
                </a:solidFill>
                <a:latin typeface="Arial" panose="020B0604020202020204" pitchFamily="34" charset="0"/>
                <a:cs typeface="Arial" panose="020B0604020202020204" pitchFamily="34" charset="0"/>
              </a:rPr>
              <a:t>vos</a:t>
            </a:r>
            <a:r>
              <a:rPr lang="fr-FR" sz="2800" dirty="0">
                <a:solidFill>
                  <a:srgbClr val="002060"/>
                </a:solidFill>
                <a:latin typeface="Arial" panose="020B0604020202020204" pitchFamily="34" charset="0"/>
                <a:cs typeface="Arial" panose="020B0604020202020204" pitchFamily="34" charset="0"/>
              </a:rPr>
              <a:t> propres images qui à elles seules </a:t>
            </a:r>
            <a:r>
              <a:rPr lang="fr-FR" sz="2800" u="sng" dirty="0">
                <a:solidFill>
                  <a:srgbClr val="002060"/>
                </a:solidFill>
                <a:latin typeface="Arial" panose="020B0604020202020204" pitchFamily="34" charset="0"/>
                <a:cs typeface="Arial" panose="020B0604020202020204" pitchFamily="34" charset="0"/>
              </a:rPr>
              <a:t>portent un message</a:t>
            </a:r>
            <a:endParaRPr lang="fr-FR" sz="2800" dirty="0">
              <a:solidFill>
                <a:srgbClr val="002060"/>
              </a:solidFill>
              <a:latin typeface="Arial" panose="020B0604020202020204" pitchFamily="34" charset="0"/>
              <a:cs typeface="Arial" panose="020B0604020202020204" pitchFamily="34" charset="0"/>
            </a:endParaRPr>
          </a:p>
          <a:p>
            <a:pPr marL="457200" indent="-457200">
              <a:spcBef>
                <a:spcPts val="1200"/>
              </a:spcBef>
              <a:spcAft>
                <a:spcPts val="600"/>
              </a:spcAft>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Indiquer vos sources</a:t>
            </a:r>
          </a:p>
        </p:txBody>
      </p:sp>
      <p:pic>
        <p:nvPicPr>
          <p:cNvPr id="9" name="Picture 8">
            <a:extLst>
              <a:ext uri="{FF2B5EF4-FFF2-40B4-BE49-F238E27FC236}">
                <a16:creationId xmlns:a16="http://schemas.microsoft.com/office/drawing/2014/main" id="{5EDEA587-6842-4935-9CD5-A2CB4614F62A}"/>
              </a:ext>
            </a:extLst>
          </p:cNvPr>
          <p:cNvPicPr>
            <a:picLocks noChangeAspect="1"/>
          </p:cNvPicPr>
          <p:nvPr/>
        </p:nvPicPr>
        <p:blipFill>
          <a:blip r:embed="rId4"/>
          <a:stretch>
            <a:fillRect/>
          </a:stretch>
        </p:blipFill>
        <p:spPr>
          <a:xfrm>
            <a:off x="10431960" y="6340543"/>
            <a:ext cx="1440000" cy="332681"/>
          </a:xfrm>
          <a:prstGeom prst="rect">
            <a:avLst/>
          </a:prstGeom>
        </p:spPr>
      </p:pic>
    </p:spTree>
    <p:extLst>
      <p:ext uri="{BB962C8B-B14F-4D97-AF65-F5344CB8AC3E}">
        <p14:creationId xmlns:p14="http://schemas.microsoft.com/office/powerpoint/2010/main" val="74109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6300" y="1348800"/>
            <a:ext cx="10564586" cy="5509200"/>
          </a:xfrm>
          <a:prstGeom prst="rect">
            <a:avLst/>
          </a:prstGeom>
        </p:spPr>
        <p:txBody>
          <a:bodyPr wrap="square">
            <a:spAutoFit/>
          </a:bodyPr>
          <a:lstStyle/>
          <a:p>
            <a:r>
              <a:rPr lang="fr-FR" sz="4400" dirty="0">
                <a:latin typeface="Bradley Hand ITC" panose="03070402050302030203" pitchFamily="66" charset="0"/>
              </a:rPr>
              <a:t>Les gens ont tendance à mettre chaque mot qu’ils vont dire sur leur diapositive PowerPoint. Bien que cela élimine le besoin de mémoriser votre discours, en fin de compte cela rend vos diapositives encombrées, verbeuses, et ennuyeuses. Vous perdrez l’attention de votre auditoire avant même que vous n’atteignez la fin de votre…</a:t>
            </a:r>
            <a:endParaRPr lang="en-US" sz="4400" dirty="0">
              <a:latin typeface="Bradley Hand ITC" panose="03070402050302030203" pitchFamily="66" charset="0"/>
            </a:endParaRPr>
          </a:p>
        </p:txBody>
      </p:sp>
      <p:sp>
        <p:nvSpPr>
          <p:cNvPr id="6" name="TextBox 5"/>
          <p:cNvSpPr txBox="1"/>
          <p:nvPr/>
        </p:nvSpPr>
        <p:spPr>
          <a:xfrm>
            <a:off x="5687786" y="272142"/>
            <a:ext cx="5377544" cy="707886"/>
          </a:xfrm>
          <a:prstGeom prst="rect">
            <a:avLst/>
          </a:prstGeom>
          <a:noFill/>
        </p:spPr>
        <p:txBody>
          <a:bodyPr wrap="square" rtlCol="0">
            <a:spAutoFit/>
          </a:bodyPr>
          <a:lstStyle/>
          <a:p>
            <a:pPr algn="r"/>
            <a:r>
              <a:rPr lang="en-US" sz="4000" dirty="0"/>
              <a:t>1) Le </a:t>
            </a:r>
            <a:r>
              <a:rPr lang="en-US" sz="4000" dirty="0" err="1"/>
              <a:t>texte</a:t>
            </a:r>
            <a:endParaRPr lang="en-US" sz="4000" dirty="0"/>
          </a:p>
        </p:txBody>
      </p:sp>
    </p:spTree>
    <p:extLst>
      <p:ext uri="{BB962C8B-B14F-4D97-AF65-F5344CB8AC3E}">
        <p14:creationId xmlns:p14="http://schemas.microsoft.com/office/powerpoint/2010/main" val="40947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Réussir vos présentations - Production</a:t>
            </a:r>
            <a:endParaRPr lang="fr-FR" sz="4000" dirty="0"/>
          </a:p>
        </p:txBody>
      </p:sp>
      <p:grpSp>
        <p:nvGrpSpPr>
          <p:cNvPr id="4" name="Group 3"/>
          <p:cNvGrpSpPr/>
          <p:nvPr/>
        </p:nvGrpSpPr>
        <p:grpSpPr>
          <a:xfrm>
            <a:off x="4107755" y="2392981"/>
            <a:ext cx="1513810" cy="1331599"/>
            <a:chOff x="4197064" y="2392981"/>
            <a:chExt cx="1513810" cy="1331599"/>
          </a:xfrm>
        </p:grpSpPr>
        <p:sp>
          <p:nvSpPr>
            <p:cNvPr id="8" name="Oval 7"/>
            <p:cNvSpPr/>
            <p:nvPr/>
          </p:nvSpPr>
          <p:spPr>
            <a:xfrm>
              <a:off x="4197064" y="2505380"/>
              <a:ext cx="1293257" cy="1219200"/>
            </a:xfrm>
            <a:prstGeom prst="ellipse">
              <a:avLst/>
            </a:prstGeom>
            <a:blipFill>
              <a:blip r:embed="rId2"/>
              <a:stretch>
                <a:fillRect/>
              </a:stretch>
            </a:blipFill>
            <a:ln>
              <a:solidFill>
                <a:srgbClr val="B7C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p:cNvSpPr/>
            <p:nvPr/>
          </p:nvSpPr>
          <p:spPr>
            <a:xfrm rot="1912467">
              <a:off x="4415474" y="2392981"/>
              <a:ext cx="1295400" cy="923330"/>
            </a:xfrm>
            <a:prstGeom prst="rect">
              <a:avLst/>
            </a:prstGeom>
            <a:noFill/>
            <a:ln>
              <a:noFill/>
            </a:ln>
            <a:effectLst/>
          </p:spPr>
          <p:txBody>
            <a:bodyPr wrap="none" lIns="91440" tIns="45720" rIns="91440" bIns="45720">
              <a:prstTxWarp prst="textArchUp">
                <a:avLst/>
              </a:prstTxWarp>
              <a:spAutoFit/>
            </a:bodyPr>
            <a:lstStyle/>
            <a:p>
              <a:pPr algn="ctr"/>
              <a:r>
                <a:rPr lang="fr-FR" sz="2000" b="0" cap="none" spc="0" dirty="0">
                  <a:ln w="0">
                    <a:noFill/>
                  </a:ln>
                  <a:solidFill>
                    <a:srgbClr val="002060"/>
                  </a:solidFill>
                  <a:effectLst>
                    <a:outerShdw blurRad="38100" dist="19050" dir="2700000" algn="tl" rotWithShape="0">
                      <a:schemeClr val="dk1">
                        <a:alpha val="40000"/>
                      </a:schemeClr>
                    </a:outerShdw>
                  </a:effectLst>
                </a:rPr>
                <a:t>Production</a:t>
              </a:r>
              <a:endParaRPr lang="fr-FR" sz="1200" b="0" cap="none" spc="0" dirty="0">
                <a:ln w="0">
                  <a:noFill/>
                </a:ln>
                <a:solidFill>
                  <a:srgbClr val="002060"/>
                </a:solidFill>
                <a:effectLst>
                  <a:outerShdw blurRad="38100" dist="19050" dir="2700000" algn="tl" rotWithShape="0">
                    <a:schemeClr val="dk1">
                      <a:alpha val="40000"/>
                    </a:schemeClr>
                  </a:outerShdw>
                </a:effectLst>
              </a:endParaRPr>
            </a:p>
          </p:txBody>
        </p:sp>
      </p:grpSp>
      <p:cxnSp>
        <p:nvCxnSpPr>
          <p:cNvPr id="19" name="Curved Connector 18"/>
          <p:cNvCxnSpPr>
            <a:stCxn id="13" idx="6"/>
            <a:endCxn id="8" idx="2"/>
          </p:cNvCxnSpPr>
          <p:nvPr/>
        </p:nvCxnSpPr>
        <p:spPr>
          <a:xfrm flipV="1">
            <a:off x="2629313" y="3114980"/>
            <a:ext cx="1478442" cy="2322624"/>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8" idx="6"/>
            <a:endCxn id="16" idx="2"/>
          </p:cNvCxnSpPr>
          <p:nvPr/>
        </p:nvCxnSpPr>
        <p:spPr>
          <a:xfrm>
            <a:off x="5401012" y="3114980"/>
            <a:ext cx="1592913" cy="2695246"/>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 idx="6"/>
            <a:endCxn id="11" idx="2"/>
          </p:cNvCxnSpPr>
          <p:nvPr/>
        </p:nvCxnSpPr>
        <p:spPr>
          <a:xfrm flipV="1">
            <a:off x="8281626" y="2738017"/>
            <a:ext cx="1453840" cy="3191955"/>
          </a:xfrm>
          <a:prstGeom prst="curvedConnector3">
            <a:avLst>
              <a:gd name="adj1" fmla="val 50000"/>
            </a:avLst>
          </a:prstGeom>
          <a:ln>
            <a:solidFill>
              <a:srgbClr val="33CCFF"/>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72918" y="3925971"/>
            <a:ext cx="2862939" cy="255454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T=3 x d</a:t>
            </a:r>
          </a:p>
          <a:p>
            <a:pPr marL="457200" indent="-457200">
              <a:spcBef>
                <a:spcPts val="1200"/>
              </a:spcBef>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1 Modèle</a:t>
            </a:r>
          </a:p>
          <a:p>
            <a:pPr marL="457200" indent="-457200">
              <a:spcBef>
                <a:spcPts val="1200"/>
              </a:spcBef>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1     = 1 d</a:t>
            </a:r>
          </a:p>
          <a:p>
            <a:pPr marL="457200" indent="-457200">
              <a:spcBef>
                <a:spcPts val="1200"/>
              </a:spcBef>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KISS</a:t>
            </a:r>
          </a:p>
          <a:p>
            <a:pPr marL="457200" indent="-457200">
              <a:spcBef>
                <a:spcPts val="1200"/>
              </a:spcBef>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Les visuels !</a:t>
            </a:r>
            <a:endParaRPr lang="fr-FR" sz="1600" dirty="0">
              <a:solidFill>
                <a:srgbClr val="002060"/>
              </a:solidFill>
              <a:latin typeface="Arial" panose="020B0604020202020204" pitchFamily="34" charset="0"/>
              <a:cs typeface="Arial" panose="020B0604020202020204" pitchFamily="34" charset="0"/>
            </a:endParaRPr>
          </a:p>
        </p:txBody>
      </p:sp>
      <p:pic>
        <p:nvPicPr>
          <p:cNvPr id="20" name="Picture 2" descr="Résultat de recherche d'images pour &quot;idea.&quo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278904" y="4845434"/>
            <a:ext cx="413657" cy="59217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240181" y="4661992"/>
            <a:ext cx="1389132" cy="1390915"/>
            <a:chOff x="1360101" y="3632779"/>
            <a:chExt cx="1389132" cy="1390915"/>
          </a:xfrm>
        </p:grpSpPr>
        <p:sp>
          <p:nvSpPr>
            <p:cNvPr id="22" name="Oval 21"/>
            <p:cNvSpPr/>
            <p:nvPr/>
          </p:nvSpPr>
          <p:spPr>
            <a:xfrm>
              <a:off x="1453833" y="3783226"/>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C</a:t>
              </a:r>
            </a:p>
          </p:txBody>
        </p:sp>
        <p:sp>
          <p:nvSpPr>
            <p:cNvPr id="23" name="Rectangle 22"/>
            <p:cNvSpPr/>
            <p:nvPr/>
          </p:nvSpPr>
          <p:spPr>
            <a:xfrm rot="20654380">
              <a:off x="1360101" y="363277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33CCFF"/>
                  </a:solidFill>
                  <a:effectLst>
                    <a:outerShdw blurRad="38100" dist="25400" dir="5400000" algn="ctr" rotWithShape="0">
                      <a:srgbClr val="6E747A">
                        <a:alpha val="43000"/>
                      </a:srgbClr>
                    </a:outerShdw>
                  </a:effectLst>
                </a:rPr>
                <a:t>Conception</a:t>
              </a:r>
              <a:endParaRPr lang="fr-FR" sz="1200" b="0" cap="none" spc="0" dirty="0">
                <a:ln w="0"/>
                <a:solidFill>
                  <a:srgbClr val="33CCFF"/>
                </a:solidFill>
                <a:effectLst>
                  <a:outerShdw blurRad="38100" dist="19050" dir="2700000" algn="tl" rotWithShape="0">
                    <a:schemeClr val="dk1">
                      <a:alpha val="40000"/>
                    </a:schemeClr>
                  </a:outerShdw>
                </a:effectLst>
              </a:endParaRPr>
            </a:p>
          </p:txBody>
        </p:sp>
      </p:grpSp>
      <p:grpSp>
        <p:nvGrpSpPr>
          <p:cNvPr id="24" name="Group 23"/>
          <p:cNvGrpSpPr/>
          <p:nvPr/>
        </p:nvGrpSpPr>
        <p:grpSpPr>
          <a:xfrm>
            <a:off x="9742442" y="1983252"/>
            <a:ext cx="1295400" cy="1396616"/>
            <a:chOff x="9593951" y="2143955"/>
            <a:chExt cx="1295400" cy="1396616"/>
          </a:xfrm>
        </p:grpSpPr>
        <p:sp>
          <p:nvSpPr>
            <p:cNvPr id="26" name="Oval 25"/>
            <p:cNvSpPr/>
            <p:nvPr/>
          </p:nvSpPr>
          <p:spPr>
            <a:xfrm>
              <a:off x="9593951" y="2300103"/>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E</a:t>
              </a:r>
            </a:p>
          </p:txBody>
        </p:sp>
        <p:sp>
          <p:nvSpPr>
            <p:cNvPr id="27" name="Rectangle 26"/>
            <p:cNvSpPr/>
            <p:nvPr/>
          </p:nvSpPr>
          <p:spPr>
            <a:xfrm>
              <a:off x="9593951" y="2143955"/>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noFill/>
                  </a:ln>
                  <a:solidFill>
                    <a:srgbClr val="33CCFF"/>
                  </a:solidFill>
                  <a:effectLst>
                    <a:outerShdw blurRad="38100" dist="19050" dir="2700000" algn="tl" rotWithShape="0">
                      <a:schemeClr val="dk1">
                        <a:alpha val="40000"/>
                      </a:schemeClr>
                    </a:outerShdw>
                  </a:effectLst>
                </a:rPr>
                <a:t>Exécution</a:t>
              </a:r>
              <a:endParaRPr lang="fr-FR" sz="1200" b="0" cap="none" spc="0" dirty="0">
                <a:ln w="0">
                  <a:noFill/>
                </a:ln>
                <a:solidFill>
                  <a:srgbClr val="33CCFF"/>
                </a:solidFill>
                <a:effectLst>
                  <a:outerShdw blurRad="38100" dist="19050" dir="2700000" algn="tl" rotWithShape="0">
                    <a:schemeClr val="dk1">
                      <a:alpha val="40000"/>
                    </a:schemeClr>
                  </a:outerShdw>
                </a:effectLst>
              </a:endParaRPr>
            </a:p>
          </p:txBody>
        </p:sp>
      </p:grpSp>
      <p:grpSp>
        <p:nvGrpSpPr>
          <p:cNvPr id="29" name="Group 28"/>
          <p:cNvGrpSpPr/>
          <p:nvPr/>
        </p:nvGrpSpPr>
        <p:grpSpPr>
          <a:xfrm>
            <a:off x="6975162" y="5203243"/>
            <a:ext cx="1325227" cy="1386280"/>
            <a:chOff x="6703736" y="4403459"/>
            <a:chExt cx="1325227" cy="1386280"/>
          </a:xfrm>
        </p:grpSpPr>
        <p:sp>
          <p:nvSpPr>
            <p:cNvPr id="30" name="Oval 29"/>
            <p:cNvSpPr/>
            <p:nvPr/>
          </p:nvSpPr>
          <p:spPr>
            <a:xfrm>
              <a:off x="6703736" y="4549271"/>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G</a:t>
              </a:r>
            </a:p>
          </p:txBody>
        </p:sp>
        <p:sp>
          <p:nvSpPr>
            <p:cNvPr id="31" name="Rectangle 30"/>
            <p:cNvSpPr/>
            <p:nvPr/>
          </p:nvSpPr>
          <p:spPr>
            <a:xfrm>
              <a:off x="6733563" y="440345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33CCFF"/>
                  </a:solidFill>
                  <a:effectLst>
                    <a:outerShdw blurRad="38100" dist="19050" dir="2700000" algn="tl" rotWithShape="0">
                      <a:schemeClr val="dk1">
                        <a:alpha val="40000"/>
                      </a:schemeClr>
                    </a:outerShdw>
                  </a:effectLst>
                </a:rPr>
                <a:t>Gestion</a:t>
              </a:r>
            </a:p>
          </p:txBody>
        </p:sp>
      </p:grpSp>
    </p:spTree>
    <p:extLst>
      <p:ext uri="{BB962C8B-B14F-4D97-AF65-F5344CB8AC3E}">
        <p14:creationId xmlns:p14="http://schemas.microsoft.com/office/powerpoint/2010/main" val="104928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Gestion: répétez, puis … répétez</a:t>
            </a:r>
            <a:endParaRPr lang="fr-FR"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fr-FR" smtClean="0">
                <a:solidFill>
                  <a:schemeClr val="bg1"/>
                </a:solidFill>
              </a:rPr>
              <a:t>21</a:t>
            </a:fld>
            <a:endParaRPr lang="fr-FR" dirty="0">
              <a:solidFill>
                <a:schemeClr val="bg1"/>
              </a:solidFill>
            </a:endParaRPr>
          </a:p>
        </p:txBody>
      </p:sp>
      <p:sp>
        <p:nvSpPr>
          <p:cNvPr id="6" name="TextBox 5"/>
          <p:cNvSpPr txBox="1"/>
          <p:nvPr/>
        </p:nvSpPr>
        <p:spPr>
          <a:xfrm>
            <a:off x="1021082" y="2135780"/>
            <a:ext cx="4704804" cy="3970318"/>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Commencez par répétez seul pour vous entrainer sur: </a:t>
            </a:r>
          </a:p>
          <a:p>
            <a:endParaRPr lang="fr-FR" sz="2800" dirty="0">
              <a:solidFill>
                <a:srgbClr val="00206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Le temps</a:t>
            </a:r>
          </a:p>
          <a:p>
            <a:pPr marL="914400" lvl="1"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Les gestes de transitions</a:t>
            </a:r>
          </a:p>
          <a:p>
            <a:pPr marL="914400" lvl="1"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Imaginez les éventuelles questions </a:t>
            </a:r>
          </a:p>
          <a:p>
            <a:pPr marL="914400" lvl="1" indent="-457200">
              <a:buFont typeface="Arial" panose="020B0604020202020204" pitchFamily="34" charset="0"/>
              <a:buChar char="•"/>
            </a:pPr>
            <a:endParaRPr lang="fr-FR" sz="2800" dirty="0">
              <a:solidFill>
                <a:srgbClr val="002060"/>
              </a:solidFill>
              <a:latin typeface="Arial" panose="020B0604020202020204" pitchFamily="34" charset="0"/>
              <a:cs typeface="Arial" panose="020B0604020202020204" pitchFamily="34" charset="0"/>
            </a:endParaRPr>
          </a:p>
        </p:txBody>
      </p:sp>
      <p:pic>
        <p:nvPicPr>
          <p:cNvPr id="34818" name="Picture 2" descr="Image associée"/>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0085" r="16939"/>
          <a:stretch/>
        </p:blipFill>
        <p:spPr bwMode="auto">
          <a:xfrm>
            <a:off x="6202977" y="2135780"/>
            <a:ext cx="4882605" cy="3763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1D44AAE-178E-4201-9C35-8D08C5AD4E05}"/>
              </a:ext>
            </a:extLst>
          </p:cNvPr>
          <p:cNvPicPr>
            <a:picLocks noChangeAspect="1"/>
          </p:cNvPicPr>
          <p:nvPr/>
        </p:nvPicPr>
        <p:blipFill>
          <a:blip r:embed="rId3"/>
          <a:stretch>
            <a:fillRect/>
          </a:stretch>
        </p:blipFill>
        <p:spPr>
          <a:xfrm>
            <a:off x="10431960" y="6336980"/>
            <a:ext cx="1440000" cy="336244"/>
          </a:xfrm>
          <a:prstGeom prst="rect">
            <a:avLst/>
          </a:prstGeom>
        </p:spPr>
      </p:pic>
    </p:spTree>
    <p:extLst>
      <p:ext uri="{BB962C8B-B14F-4D97-AF65-F5344CB8AC3E}">
        <p14:creationId xmlns:p14="http://schemas.microsoft.com/office/powerpoint/2010/main" val="192107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Gestion: cherchez les retours (bienveillants)</a:t>
            </a:r>
            <a:endParaRPr lang="fr-FR"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fr-FR" smtClean="0">
                <a:solidFill>
                  <a:schemeClr val="bg1"/>
                </a:solidFill>
              </a:rPr>
              <a:t>22</a:t>
            </a:fld>
            <a:endParaRPr lang="fr-FR" dirty="0">
              <a:solidFill>
                <a:schemeClr val="bg1"/>
              </a:solidFill>
            </a:endParaRPr>
          </a:p>
        </p:txBody>
      </p:sp>
      <p:sp>
        <p:nvSpPr>
          <p:cNvPr id="6" name="TextBox 5"/>
          <p:cNvSpPr txBox="1"/>
          <p:nvPr/>
        </p:nvSpPr>
        <p:spPr>
          <a:xfrm>
            <a:off x="1021082" y="1950720"/>
            <a:ext cx="4704804" cy="3970318"/>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Puis demandez à une audience de test, des retours </a:t>
            </a:r>
            <a:r>
              <a:rPr lang="fr-FR" sz="2800" u="sng" dirty="0">
                <a:solidFill>
                  <a:srgbClr val="002060"/>
                </a:solidFill>
                <a:latin typeface="Arial" panose="020B0604020202020204" pitchFamily="34" charset="0"/>
                <a:cs typeface="Arial" panose="020B0604020202020204" pitchFamily="34" charset="0"/>
              </a:rPr>
              <a:t>précis</a:t>
            </a:r>
            <a:r>
              <a:rPr lang="fr-FR" sz="2800" dirty="0">
                <a:solidFill>
                  <a:srgbClr val="002060"/>
                </a:solidFill>
                <a:latin typeface="Arial" panose="020B0604020202020204" pitchFamily="34" charset="0"/>
                <a:cs typeface="Arial" panose="020B0604020202020204" pitchFamily="34" charset="0"/>
              </a:rPr>
              <a:t> sur: </a:t>
            </a:r>
          </a:p>
          <a:p>
            <a:endParaRPr lang="fr-FR" sz="2800" dirty="0">
              <a:solidFill>
                <a:srgbClr val="00206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La forme de la présentation, </a:t>
            </a:r>
          </a:p>
          <a:p>
            <a:pPr marL="914400" lvl="1"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Votre gestuelle, </a:t>
            </a:r>
          </a:p>
          <a:p>
            <a:pPr marL="914400" lvl="1"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Votre voix</a:t>
            </a:r>
          </a:p>
          <a:p>
            <a:pPr marL="914400" lvl="1"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 </a:t>
            </a:r>
          </a:p>
        </p:txBody>
      </p:sp>
      <p:pic>
        <p:nvPicPr>
          <p:cNvPr id="33794" name="Picture 2" descr="Résultat de recherche d'images pour &quot;ask for feedback&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7286" y="2057400"/>
            <a:ext cx="5511346" cy="3733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CB42DCF-D86A-45CE-8CE2-41681A703D25}"/>
              </a:ext>
            </a:extLst>
          </p:cNvPr>
          <p:cNvPicPr>
            <a:picLocks noChangeAspect="1"/>
          </p:cNvPicPr>
          <p:nvPr/>
        </p:nvPicPr>
        <p:blipFill>
          <a:blip r:embed="rId3"/>
          <a:stretch>
            <a:fillRect/>
          </a:stretch>
        </p:blipFill>
        <p:spPr>
          <a:xfrm>
            <a:off x="10431960" y="6336980"/>
            <a:ext cx="1440000" cy="336244"/>
          </a:xfrm>
          <a:prstGeom prst="rect">
            <a:avLst/>
          </a:prstGeom>
        </p:spPr>
      </p:pic>
    </p:spTree>
    <p:extLst>
      <p:ext uri="{BB962C8B-B14F-4D97-AF65-F5344CB8AC3E}">
        <p14:creationId xmlns:p14="http://schemas.microsoft.com/office/powerpoint/2010/main" val="386919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Gestion: repérez et éliminer vos gènes</a:t>
            </a:r>
            <a:endParaRPr lang="fr-FR"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fr-FR" smtClean="0">
                <a:solidFill>
                  <a:schemeClr val="bg1"/>
                </a:solidFill>
              </a:rPr>
              <a:t>23</a:t>
            </a:fld>
            <a:endParaRPr lang="fr-FR" dirty="0">
              <a:solidFill>
                <a:schemeClr val="bg1"/>
              </a:solidFill>
            </a:endParaRPr>
          </a:p>
        </p:txBody>
      </p:sp>
      <p:sp>
        <p:nvSpPr>
          <p:cNvPr id="6" name="TextBox 5"/>
          <p:cNvSpPr txBox="1"/>
          <p:nvPr/>
        </p:nvSpPr>
        <p:spPr>
          <a:xfrm>
            <a:off x="1021082" y="1950720"/>
            <a:ext cx="4704804" cy="4093428"/>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A près vos répétitions, demandez-vous ou vous êtes le plus gêné: </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Les transitions, l’envie de trop détailler, rien à dire, la perte de fil…</a:t>
            </a:r>
          </a:p>
          <a:p>
            <a:r>
              <a:rPr lang="fr-FR" sz="2800" dirty="0">
                <a:solidFill>
                  <a:srgbClr val="002060"/>
                </a:solidFill>
                <a:latin typeface="Arial" panose="020B0604020202020204" pitchFamily="34" charset="0"/>
                <a:cs typeface="Arial" panose="020B0604020202020204" pitchFamily="34" charset="0"/>
              </a:rPr>
              <a:t>Eliminez ces gênes avec des astuces:</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Dans les diapos, par les gestes, la préparation…</a:t>
            </a:r>
          </a:p>
        </p:txBody>
      </p:sp>
      <p:pic>
        <p:nvPicPr>
          <p:cNvPr id="32770" name="Picture 2" descr="Résultat de recherche d'images pour &quot;astuces de timides.&quo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449095" y="2035629"/>
            <a:ext cx="4636487" cy="40975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D4CF17A-8FA8-42DF-B53A-F8E955FF99EB}"/>
              </a:ext>
            </a:extLst>
          </p:cNvPr>
          <p:cNvPicPr>
            <a:picLocks noChangeAspect="1"/>
          </p:cNvPicPr>
          <p:nvPr/>
        </p:nvPicPr>
        <p:blipFill>
          <a:blip r:embed="rId3"/>
          <a:stretch>
            <a:fillRect/>
          </a:stretch>
        </p:blipFill>
        <p:spPr>
          <a:xfrm>
            <a:off x="10431960" y="6336980"/>
            <a:ext cx="1440000" cy="336244"/>
          </a:xfrm>
          <a:prstGeom prst="rect">
            <a:avLst/>
          </a:prstGeom>
        </p:spPr>
      </p:pic>
    </p:spTree>
    <p:extLst>
      <p:ext uri="{BB962C8B-B14F-4D97-AF65-F5344CB8AC3E}">
        <p14:creationId xmlns:p14="http://schemas.microsoft.com/office/powerpoint/2010/main" val="47766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Réussir vos présentations - Gestion</a:t>
            </a:r>
            <a:endParaRPr lang="fr-FR" sz="4000" dirty="0"/>
          </a:p>
        </p:txBody>
      </p:sp>
      <p:grpSp>
        <p:nvGrpSpPr>
          <p:cNvPr id="5" name="Group 4"/>
          <p:cNvGrpSpPr/>
          <p:nvPr/>
        </p:nvGrpSpPr>
        <p:grpSpPr>
          <a:xfrm>
            <a:off x="6991147" y="5100145"/>
            <a:ext cx="1320306" cy="1379554"/>
            <a:chOff x="6708657" y="4403459"/>
            <a:chExt cx="1320306" cy="1379554"/>
          </a:xfrm>
        </p:grpSpPr>
        <p:sp>
          <p:nvSpPr>
            <p:cNvPr id="15" name="Rectangle 14"/>
            <p:cNvSpPr/>
            <p:nvPr/>
          </p:nvSpPr>
          <p:spPr>
            <a:xfrm>
              <a:off x="6733563" y="440345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002060"/>
                  </a:solidFill>
                  <a:effectLst>
                    <a:outerShdw blurRad="38100" dist="19050" dir="2700000" algn="tl" rotWithShape="0">
                      <a:schemeClr val="dk1">
                        <a:alpha val="40000"/>
                      </a:schemeClr>
                    </a:outerShdw>
                  </a:effectLst>
                </a:rPr>
                <a:t>Gestion</a:t>
              </a:r>
            </a:p>
          </p:txBody>
        </p:sp>
        <p:sp>
          <p:nvSpPr>
            <p:cNvPr id="16" name="Oval 15"/>
            <p:cNvSpPr/>
            <p:nvPr/>
          </p:nvSpPr>
          <p:spPr>
            <a:xfrm rot="318766">
              <a:off x="6708657" y="4563813"/>
              <a:ext cx="1293257" cy="1219200"/>
            </a:xfrm>
            <a:prstGeom prst="ellipse">
              <a:avLst/>
            </a:prstGeom>
            <a:blipFill>
              <a:blip r:embed="rId2"/>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19" name="Curved Connector 18"/>
          <p:cNvCxnSpPr>
            <a:stCxn id="13" idx="6"/>
            <a:endCxn id="8" idx="2"/>
          </p:cNvCxnSpPr>
          <p:nvPr/>
        </p:nvCxnSpPr>
        <p:spPr>
          <a:xfrm flipV="1">
            <a:off x="2629313" y="3114980"/>
            <a:ext cx="1478442" cy="2322624"/>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8" idx="6"/>
            <a:endCxn id="16" idx="2"/>
          </p:cNvCxnSpPr>
          <p:nvPr/>
        </p:nvCxnSpPr>
        <p:spPr>
          <a:xfrm>
            <a:off x="5401012" y="3114980"/>
            <a:ext cx="1592913" cy="2695246"/>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 idx="6"/>
            <a:endCxn id="11" idx="2"/>
          </p:cNvCxnSpPr>
          <p:nvPr/>
        </p:nvCxnSpPr>
        <p:spPr>
          <a:xfrm flipV="1">
            <a:off x="8281626" y="2738017"/>
            <a:ext cx="1453840" cy="3191955"/>
          </a:xfrm>
          <a:prstGeom prst="curvedConnector3">
            <a:avLst>
              <a:gd name="adj1" fmla="val 50000"/>
            </a:avLst>
          </a:prstGeom>
          <a:ln>
            <a:solidFill>
              <a:srgbClr val="33CCFF"/>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240181" y="4632560"/>
            <a:ext cx="1389132" cy="1390915"/>
            <a:chOff x="1360101" y="3632779"/>
            <a:chExt cx="1389132" cy="1390915"/>
          </a:xfrm>
        </p:grpSpPr>
        <p:sp>
          <p:nvSpPr>
            <p:cNvPr id="20" name="Oval 19"/>
            <p:cNvSpPr/>
            <p:nvPr/>
          </p:nvSpPr>
          <p:spPr>
            <a:xfrm>
              <a:off x="1453833" y="3783226"/>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C</a:t>
              </a:r>
            </a:p>
          </p:txBody>
        </p:sp>
        <p:sp>
          <p:nvSpPr>
            <p:cNvPr id="21" name="Rectangle 20"/>
            <p:cNvSpPr/>
            <p:nvPr/>
          </p:nvSpPr>
          <p:spPr>
            <a:xfrm rot="20654380">
              <a:off x="1360101" y="363277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33CCFF"/>
                  </a:solidFill>
                  <a:effectLst>
                    <a:outerShdw blurRad="38100" dist="25400" dir="5400000" algn="ctr" rotWithShape="0">
                      <a:srgbClr val="6E747A">
                        <a:alpha val="43000"/>
                      </a:srgbClr>
                    </a:outerShdw>
                  </a:effectLst>
                </a:rPr>
                <a:t>Conception</a:t>
              </a:r>
              <a:endParaRPr lang="fr-FR" sz="1200" b="0" cap="none" spc="0" dirty="0">
                <a:ln w="0"/>
                <a:solidFill>
                  <a:srgbClr val="33CCFF"/>
                </a:solidFill>
                <a:effectLst>
                  <a:outerShdw blurRad="38100" dist="19050" dir="2700000" algn="tl" rotWithShape="0">
                    <a:schemeClr val="dk1">
                      <a:alpha val="40000"/>
                    </a:schemeClr>
                  </a:outerShdw>
                </a:effectLst>
              </a:endParaRPr>
            </a:p>
          </p:txBody>
        </p:sp>
      </p:grpSp>
      <p:grpSp>
        <p:nvGrpSpPr>
          <p:cNvPr id="22" name="Group 21"/>
          <p:cNvGrpSpPr/>
          <p:nvPr/>
        </p:nvGrpSpPr>
        <p:grpSpPr>
          <a:xfrm>
            <a:off x="4123169" y="2363296"/>
            <a:ext cx="1489117" cy="1352990"/>
            <a:chOff x="4198949" y="2382476"/>
            <a:chExt cx="1489117" cy="1352990"/>
          </a:xfrm>
        </p:grpSpPr>
        <p:sp>
          <p:nvSpPr>
            <p:cNvPr id="23" name="Oval 22"/>
            <p:cNvSpPr/>
            <p:nvPr/>
          </p:nvSpPr>
          <p:spPr>
            <a:xfrm>
              <a:off x="4198949" y="2494998"/>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P</a:t>
              </a:r>
            </a:p>
          </p:txBody>
        </p:sp>
        <p:sp>
          <p:nvSpPr>
            <p:cNvPr id="24" name="Rectangle 23"/>
            <p:cNvSpPr/>
            <p:nvPr/>
          </p:nvSpPr>
          <p:spPr>
            <a:xfrm rot="1912467">
              <a:off x="4392666" y="2382476"/>
              <a:ext cx="1295400" cy="923330"/>
            </a:xfrm>
            <a:prstGeom prst="rect">
              <a:avLst/>
            </a:prstGeom>
            <a:noFill/>
            <a:ln>
              <a:noFill/>
            </a:ln>
            <a:effectLst/>
          </p:spPr>
          <p:txBody>
            <a:bodyPr wrap="none" lIns="91440" tIns="45720" rIns="91440" bIns="45720">
              <a:prstTxWarp prst="textArchUp">
                <a:avLst/>
              </a:prstTxWarp>
              <a:spAutoFit/>
            </a:bodyPr>
            <a:lstStyle/>
            <a:p>
              <a:pPr algn="ctr"/>
              <a:r>
                <a:rPr lang="fr-FR" sz="2000" dirty="0">
                  <a:ln w="0">
                    <a:noFill/>
                  </a:ln>
                  <a:solidFill>
                    <a:srgbClr val="33CCFF"/>
                  </a:solidFill>
                  <a:effectLst>
                    <a:outerShdw blurRad="38100" dist="19050" dir="2700000" algn="tl" rotWithShape="0">
                      <a:schemeClr val="dk1">
                        <a:alpha val="40000"/>
                      </a:schemeClr>
                    </a:outerShdw>
                  </a:effectLst>
                </a:rPr>
                <a:t>P</a:t>
              </a:r>
              <a:r>
                <a:rPr lang="fr-FR" sz="2000" b="0" cap="none" spc="0" dirty="0">
                  <a:ln w="0">
                    <a:noFill/>
                  </a:ln>
                  <a:solidFill>
                    <a:srgbClr val="33CCFF"/>
                  </a:solidFill>
                  <a:effectLst>
                    <a:outerShdw blurRad="38100" dist="19050" dir="2700000" algn="tl" rotWithShape="0">
                      <a:schemeClr val="dk1">
                        <a:alpha val="40000"/>
                      </a:schemeClr>
                    </a:outerShdw>
                  </a:effectLst>
                </a:rPr>
                <a:t>roduction</a:t>
              </a:r>
              <a:endParaRPr lang="fr-FR" sz="1200" b="0" cap="none" spc="0" dirty="0">
                <a:ln w="0">
                  <a:noFill/>
                </a:ln>
                <a:solidFill>
                  <a:srgbClr val="33CCFF"/>
                </a:solidFill>
                <a:effectLst>
                  <a:outerShdw blurRad="38100" dist="19050" dir="2700000" algn="tl" rotWithShape="0">
                    <a:schemeClr val="dk1">
                      <a:alpha val="40000"/>
                    </a:schemeClr>
                  </a:outerShdw>
                </a:effectLst>
              </a:endParaRPr>
            </a:p>
          </p:txBody>
        </p:sp>
      </p:grpSp>
      <p:grpSp>
        <p:nvGrpSpPr>
          <p:cNvPr id="26" name="Group 25"/>
          <p:cNvGrpSpPr/>
          <p:nvPr/>
        </p:nvGrpSpPr>
        <p:grpSpPr>
          <a:xfrm>
            <a:off x="9735466" y="1946206"/>
            <a:ext cx="1295400" cy="1396616"/>
            <a:chOff x="9593951" y="2143955"/>
            <a:chExt cx="1295400" cy="1396616"/>
          </a:xfrm>
        </p:grpSpPr>
        <p:sp>
          <p:nvSpPr>
            <p:cNvPr id="27" name="Oval 26"/>
            <p:cNvSpPr/>
            <p:nvPr/>
          </p:nvSpPr>
          <p:spPr>
            <a:xfrm>
              <a:off x="9593951" y="2300103"/>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E</a:t>
              </a:r>
            </a:p>
          </p:txBody>
        </p:sp>
        <p:sp>
          <p:nvSpPr>
            <p:cNvPr id="29" name="Rectangle 28"/>
            <p:cNvSpPr/>
            <p:nvPr/>
          </p:nvSpPr>
          <p:spPr>
            <a:xfrm>
              <a:off x="9593951" y="2143955"/>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noFill/>
                  </a:ln>
                  <a:solidFill>
                    <a:srgbClr val="33CCFF"/>
                  </a:solidFill>
                  <a:effectLst>
                    <a:outerShdw blurRad="38100" dist="19050" dir="2700000" algn="tl" rotWithShape="0">
                      <a:schemeClr val="dk1">
                        <a:alpha val="40000"/>
                      </a:schemeClr>
                    </a:outerShdw>
                  </a:effectLst>
                </a:rPr>
                <a:t>Exécution</a:t>
              </a:r>
              <a:endParaRPr lang="fr-FR" sz="1200" b="0" cap="none" spc="0" dirty="0">
                <a:ln w="0">
                  <a:noFill/>
                </a:ln>
                <a:solidFill>
                  <a:srgbClr val="33CCFF"/>
                </a:solidFill>
                <a:effectLst>
                  <a:outerShdw blurRad="38100" dist="19050" dir="2700000" algn="tl" rotWithShape="0">
                    <a:schemeClr val="dk1">
                      <a:alpha val="40000"/>
                    </a:schemeClr>
                  </a:outerShdw>
                </a:effectLst>
              </a:endParaRPr>
            </a:p>
          </p:txBody>
        </p:sp>
      </p:grpSp>
      <p:sp>
        <p:nvSpPr>
          <p:cNvPr id="30" name="Rectangle 29"/>
          <p:cNvSpPr/>
          <p:nvPr/>
        </p:nvSpPr>
        <p:spPr>
          <a:xfrm>
            <a:off x="5844562" y="2408771"/>
            <a:ext cx="3183454" cy="1938992"/>
          </a:xfrm>
          <a:prstGeom prst="rect">
            <a:avLst/>
          </a:prstGeom>
        </p:spPr>
        <p:txBody>
          <a:bodyPr wrap="square">
            <a:spAutoFit/>
          </a:bodyPr>
          <a:lstStyle/>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Répétez seul</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Demander </a:t>
            </a:r>
            <a:br>
              <a:rPr lang="fr-FR" sz="2400" dirty="0">
                <a:solidFill>
                  <a:srgbClr val="002060"/>
                </a:solidFill>
                <a:latin typeface="Arial" panose="020B0604020202020204" pitchFamily="34" charset="0"/>
                <a:cs typeface="Arial" panose="020B0604020202020204" pitchFamily="34" charset="0"/>
              </a:rPr>
            </a:br>
            <a:r>
              <a:rPr lang="fr-FR" sz="2400" dirty="0">
                <a:solidFill>
                  <a:srgbClr val="002060"/>
                </a:solidFill>
                <a:latin typeface="Arial" panose="020B0604020202020204" pitchFamily="34" charset="0"/>
                <a:cs typeface="Arial" panose="020B0604020202020204" pitchFamily="34" charset="0"/>
              </a:rPr>
              <a:t>des retours</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Eliminez les gènes</a:t>
            </a:r>
          </a:p>
        </p:txBody>
      </p:sp>
    </p:spTree>
    <p:extLst>
      <p:ext uri="{BB962C8B-B14F-4D97-AF65-F5344CB8AC3E}">
        <p14:creationId xmlns:p14="http://schemas.microsoft.com/office/powerpoint/2010/main" val="197513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1087" y="2155372"/>
            <a:ext cx="9448799" cy="1077218"/>
          </a:xfrm>
          <a:prstGeom prst="rect">
            <a:avLst/>
          </a:prstGeom>
        </p:spPr>
        <p:txBody>
          <a:bodyPr wrap="square">
            <a:spAutoFit/>
          </a:bodyPr>
          <a:lstStyle/>
          <a:p>
            <a:r>
              <a:rPr lang="fr-FR" sz="3200" i="1" dirty="0">
                <a:solidFill>
                  <a:srgbClr val="303030"/>
                </a:solidFill>
                <a:latin typeface="Arial" panose="020B0604020202020204" pitchFamily="34" charset="0"/>
                <a:cs typeface="Arial" panose="020B0604020202020204" pitchFamily="34" charset="0"/>
              </a:rPr>
              <a:t>"</a:t>
            </a:r>
            <a:r>
              <a:rPr lang="fr-FR" sz="3200" i="1" dirty="0">
                <a:solidFill>
                  <a:srgbClr val="002060"/>
                </a:solidFill>
                <a:latin typeface="Arial" panose="020B0604020202020204" pitchFamily="34" charset="0"/>
                <a:cs typeface="Arial" panose="020B0604020202020204" pitchFamily="34" charset="0"/>
              </a:rPr>
              <a:t>Le cerveau humain commence à fonctionner dès l'instant de notre naissance et ne s'arrête jamais</a:t>
            </a:r>
            <a:endParaRPr lang="en-US" sz="32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1611087" y="3119739"/>
            <a:ext cx="9448799" cy="1569660"/>
          </a:xfrm>
          <a:prstGeom prst="rect">
            <a:avLst/>
          </a:prstGeom>
        </p:spPr>
        <p:txBody>
          <a:bodyPr wrap="square">
            <a:spAutoFit/>
          </a:bodyPr>
          <a:lstStyle/>
          <a:p>
            <a:r>
              <a:rPr lang="fr-FR" sz="3200" i="1" dirty="0">
                <a:solidFill>
                  <a:srgbClr val="002060"/>
                </a:solidFill>
                <a:latin typeface="Arial" panose="020B0604020202020204" pitchFamily="34" charset="0"/>
                <a:cs typeface="Arial" panose="020B0604020202020204" pitchFamily="34" charset="0"/>
              </a:rPr>
              <a:t>jusqu'à ce que l'on se retrouve face à un public". </a:t>
            </a:r>
            <a:br>
              <a:rPr lang="fr-FR" sz="3200" i="1" dirty="0">
                <a:solidFill>
                  <a:srgbClr val="002060"/>
                </a:solidFill>
                <a:latin typeface="Arial" panose="020B0604020202020204" pitchFamily="34" charset="0"/>
                <a:cs typeface="Arial" panose="020B0604020202020204" pitchFamily="34" charset="0"/>
              </a:rPr>
            </a:br>
            <a:br>
              <a:rPr lang="fr-FR" sz="3200" i="1" dirty="0">
                <a:solidFill>
                  <a:srgbClr val="002060"/>
                </a:solidFill>
                <a:latin typeface="Arial" panose="020B0604020202020204" pitchFamily="34" charset="0"/>
                <a:cs typeface="Arial" panose="020B0604020202020204" pitchFamily="34" charset="0"/>
              </a:rPr>
            </a:br>
            <a:r>
              <a:rPr lang="fr-FR" sz="3200" dirty="0">
                <a:solidFill>
                  <a:srgbClr val="002060"/>
                </a:solidFill>
                <a:latin typeface="Arial" panose="020B0604020202020204" pitchFamily="34" charset="0"/>
                <a:cs typeface="Arial" panose="020B0604020202020204" pitchFamily="34" charset="0"/>
              </a:rPr>
              <a:t>George </a:t>
            </a:r>
            <a:r>
              <a:rPr lang="fr-FR" sz="3200" dirty="0" err="1">
                <a:solidFill>
                  <a:srgbClr val="002060"/>
                </a:solidFill>
                <a:latin typeface="Arial" panose="020B0604020202020204" pitchFamily="34" charset="0"/>
                <a:cs typeface="Arial" panose="020B0604020202020204" pitchFamily="34" charset="0"/>
              </a:rPr>
              <a:t>Jessel</a:t>
            </a:r>
            <a:r>
              <a:rPr lang="fr-FR" sz="3200" dirty="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1456B78-E681-4CD5-B80F-C1D46AD622E4}"/>
              </a:ext>
            </a:extLst>
          </p:cNvPr>
          <p:cNvPicPr>
            <a:picLocks noChangeAspect="1"/>
          </p:cNvPicPr>
          <p:nvPr/>
        </p:nvPicPr>
        <p:blipFill>
          <a:blip r:embed="rId2"/>
          <a:stretch>
            <a:fillRect/>
          </a:stretch>
        </p:blipFill>
        <p:spPr>
          <a:xfrm>
            <a:off x="10472737" y="6339753"/>
            <a:ext cx="1440000" cy="327825"/>
          </a:xfrm>
          <a:prstGeom prst="rect">
            <a:avLst/>
          </a:prstGeom>
        </p:spPr>
      </p:pic>
    </p:spTree>
    <p:extLst>
      <p:ext uri="{BB962C8B-B14F-4D97-AF65-F5344CB8AC3E}">
        <p14:creationId xmlns:p14="http://schemas.microsoft.com/office/powerpoint/2010/main" val="80574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Exécution: votre corps communique !</a:t>
            </a:r>
            <a:endParaRPr lang="en-US"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26</a:t>
            </a:fld>
            <a:endParaRPr lang="en-US" dirty="0">
              <a:solidFill>
                <a:schemeClr val="bg1"/>
              </a:solidFill>
            </a:endParaRPr>
          </a:p>
        </p:txBody>
      </p:sp>
      <p:sp>
        <p:nvSpPr>
          <p:cNvPr id="8" name="TextBox 7"/>
          <p:cNvSpPr txBox="1"/>
          <p:nvPr/>
        </p:nvSpPr>
        <p:spPr>
          <a:xfrm>
            <a:off x="999311" y="1669544"/>
            <a:ext cx="4291146" cy="4862870"/>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Votre corps envoie plus de messages que votre bouche, et l’audience les retient mieux (visuel): </a:t>
            </a:r>
          </a:p>
          <a:p>
            <a:pPr marL="914400" lvl="1" indent="-457200">
              <a:buClr>
                <a:srgbClr val="00B0F0"/>
              </a:buClr>
              <a:buFont typeface="Arial" panose="020B0604020202020204" pitchFamily="34" charset="0"/>
              <a:buChar char="•"/>
            </a:pPr>
            <a:endParaRPr lang="fr-FR" dirty="0">
              <a:solidFill>
                <a:srgbClr val="002060"/>
              </a:solidFill>
              <a:latin typeface="Arial" panose="020B0604020202020204" pitchFamily="34" charset="0"/>
              <a:cs typeface="Arial" panose="020B0604020202020204" pitchFamily="34" charset="0"/>
            </a:endParaRP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jambes parallèles </a:t>
            </a: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genoux légèrement fléchis </a:t>
            </a: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ventre relâché </a:t>
            </a: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épaules décontractées </a:t>
            </a: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mains au niveau du ventre </a:t>
            </a: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poitrine sortie </a:t>
            </a: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menton légèrement relevé </a:t>
            </a: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regard sur le public </a:t>
            </a:r>
          </a:p>
          <a:p>
            <a:pPr marL="914400" lvl="1" indent="-457200">
              <a:buClr>
                <a:srgbClr val="00B0F0"/>
              </a:buClr>
              <a:buFont typeface="Arial" panose="020B0604020202020204" pitchFamily="34" charset="0"/>
              <a:buChar char="•"/>
            </a:pPr>
            <a:r>
              <a:rPr lang="fr-FR" dirty="0">
                <a:solidFill>
                  <a:srgbClr val="002060"/>
                </a:solidFill>
                <a:latin typeface="Arial" panose="020B0604020202020204" pitchFamily="34" charset="0"/>
                <a:cs typeface="Arial" panose="020B0604020202020204" pitchFamily="34" charset="0"/>
              </a:rPr>
              <a:t>bouche souriante</a:t>
            </a:r>
          </a:p>
          <a:p>
            <a:pPr marL="457200" indent="-457200">
              <a:buFont typeface="Arial" panose="020B0604020202020204" pitchFamily="34" charset="0"/>
              <a:buChar char="•"/>
            </a:pPr>
            <a:endParaRPr lang="fr-FR" dirty="0">
              <a:solidFill>
                <a:srgbClr val="00206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73695" y="1883229"/>
            <a:ext cx="4306554" cy="4018808"/>
          </a:xfrm>
          <a:prstGeom prst="rect">
            <a:avLst/>
          </a:prstGeom>
        </p:spPr>
      </p:pic>
      <p:pic>
        <p:nvPicPr>
          <p:cNvPr id="7" name="Picture 6">
            <a:extLst>
              <a:ext uri="{FF2B5EF4-FFF2-40B4-BE49-F238E27FC236}">
                <a16:creationId xmlns:a16="http://schemas.microsoft.com/office/drawing/2014/main" id="{7532E864-049D-4349-9552-33DB187EEA5E}"/>
              </a:ext>
            </a:extLst>
          </p:cNvPr>
          <p:cNvPicPr>
            <a:picLocks noChangeAspect="1"/>
          </p:cNvPicPr>
          <p:nvPr/>
        </p:nvPicPr>
        <p:blipFill>
          <a:blip r:embed="rId3"/>
          <a:stretch>
            <a:fillRect/>
          </a:stretch>
        </p:blipFill>
        <p:spPr>
          <a:xfrm>
            <a:off x="10472737" y="6339753"/>
            <a:ext cx="1440000" cy="327825"/>
          </a:xfrm>
          <a:prstGeom prst="rect">
            <a:avLst/>
          </a:prstGeom>
        </p:spPr>
      </p:pic>
    </p:spTree>
    <p:extLst>
      <p:ext uri="{BB962C8B-B14F-4D97-AF65-F5344CB8AC3E}">
        <p14:creationId xmlns:p14="http://schemas.microsoft.com/office/powerpoint/2010/main" val="309095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Exécution: Respirez, ça aide à survivre !</a:t>
            </a:r>
            <a:endParaRPr lang="en-US"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27</a:t>
            </a:fld>
            <a:endParaRPr lang="en-US" dirty="0">
              <a:solidFill>
                <a:schemeClr val="bg1"/>
              </a:solidFill>
            </a:endParaRPr>
          </a:p>
        </p:txBody>
      </p:sp>
      <p:sp>
        <p:nvSpPr>
          <p:cNvPr id="8" name="TextBox 7"/>
          <p:cNvSpPr txBox="1"/>
          <p:nvPr/>
        </p:nvSpPr>
        <p:spPr>
          <a:xfrm>
            <a:off x="1104900" y="2670810"/>
            <a:ext cx="4704804" cy="3539430"/>
          </a:xfrm>
          <a:prstGeom prst="rect">
            <a:avLst/>
          </a:prstGeom>
          <a:noFill/>
        </p:spPr>
        <p:txBody>
          <a:bodyPr wrap="square" rtlCol="0">
            <a:spAutoFit/>
          </a:bodyPr>
          <a:lstStyle/>
          <a:p>
            <a:pPr marL="457200"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Si vous ne respirez pas… votre audience non plus !</a:t>
            </a:r>
          </a:p>
          <a:p>
            <a:pPr marL="457200"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C’est votre ventre qui porte votre voix </a:t>
            </a:r>
          </a:p>
          <a:p>
            <a:pPr marL="457200"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La respiration permet le calme, la concentration…</a:t>
            </a:r>
          </a:p>
          <a:p>
            <a:pPr marL="457200"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et le silence </a:t>
            </a:r>
          </a:p>
          <a:p>
            <a:pPr marL="457200" indent="-457200">
              <a:buFont typeface="Arial" panose="020B0604020202020204" pitchFamily="34" charset="0"/>
              <a:buChar char="•"/>
            </a:pPr>
            <a:endParaRPr lang="fr-FR" sz="2800" dirty="0">
              <a:solidFill>
                <a:srgbClr val="002060"/>
              </a:solidFill>
              <a:latin typeface="Arial" panose="020B0604020202020204" pitchFamily="34" charset="0"/>
              <a:cs typeface="Arial" panose="020B0604020202020204" pitchFamily="34" charset="0"/>
            </a:endParaRPr>
          </a:p>
        </p:txBody>
      </p:sp>
      <p:pic>
        <p:nvPicPr>
          <p:cNvPr id="26626" name="Picture 2" descr="Résultat de recherche d'images pour &quot;respiration&quot;"/>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098030" y="2560320"/>
            <a:ext cx="3884682" cy="33506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986781" y="1463358"/>
            <a:ext cx="4466079" cy="1096962"/>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fr-FR" dirty="0">
                <a:solidFill>
                  <a:srgbClr val="002060"/>
                </a:solidFill>
              </a:rPr>
              <a:t>Inspiration       Expiration</a:t>
            </a:r>
            <a:endParaRPr lang="en-US" i="1" dirty="0">
              <a:solidFill>
                <a:srgbClr val="002060"/>
              </a:solidFill>
            </a:endParaRPr>
          </a:p>
        </p:txBody>
      </p:sp>
      <p:pic>
        <p:nvPicPr>
          <p:cNvPr id="9" name="Picture 8">
            <a:extLst>
              <a:ext uri="{FF2B5EF4-FFF2-40B4-BE49-F238E27FC236}">
                <a16:creationId xmlns:a16="http://schemas.microsoft.com/office/drawing/2014/main" id="{90F9232E-1C79-4061-A185-4A4986C8D82E}"/>
              </a:ext>
            </a:extLst>
          </p:cNvPr>
          <p:cNvPicPr>
            <a:picLocks noChangeAspect="1"/>
          </p:cNvPicPr>
          <p:nvPr/>
        </p:nvPicPr>
        <p:blipFill>
          <a:blip r:embed="rId3"/>
          <a:stretch>
            <a:fillRect/>
          </a:stretch>
        </p:blipFill>
        <p:spPr>
          <a:xfrm>
            <a:off x="10472737" y="6339753"/>
            <a:ext cx="1440000" cy="327825"/>
          </a:xfrm>
          <a:prstGeom prst="rect">
            <a:avLst/>
          </a:prstGeom>
        </p:spPr>
      </p:pic>
    </p:spTree>
    <p:extLst>
      <p:ext uri="{BB962C8B-B14F-4D97-AF65-F5344CB8AC3E}">
        <p14:creationId xmlns:p14="http://schemas.microsoft.com/office/powerpoint/2010/main" val="37158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469" y="76200"/>
            <a:ext cx="10150929" cy="1096962"/>
          </a:xfrm>
        </p:spPr>
        <p:txBody>
          <a:bodyPr>
            <a:normAutofit/>
          </a:bodyPr>
          <a:lstStyle/>
          <a:p>
            <a:r>
              <a:rPr lang="fr-FR" sz="4000" dirty="0">
                <a:solidFill>
                  <a:srgbClr val="002060"/>
                </a:solidFill>
              </a:rPr>
              <a:t>Exécution: « Les silences sont d’or»</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contrast="54000"/>
                    </a14:imgEffect>
                  </a14:imgLayer>
                </a14:imgProps>
              </a:ext>
            </a:extLst>
          </a:blip>
          <a:stretch>
            <a:fillRect/>
          </a:stretch>
        </p:blipFill>
        <p:spPr>
          <a:xfrm>
            <a:off x="6295548" y="2066465"/>
            <a:ext cx="4053798" cy="3726351"/>
          </a:xfrm>
          <a:prstGeom prst="rect">
            <a:avLst/>
          </a:prstGeom>
        </p:spPr>
      </p:pic>
      <p:sp>
        <p:nvSpPr>
          <p:cNvPr id="4" name="TextBox 3"/>
          <p:cNvSpPr txBox="1"/>
          <p:nvPr/>
        </p:nvSpPr>
        <p:spPr>
          <a:xfrm>
            <a:off x="1050469" y="2202180"/>
            <a:ext cx="4321631" cy="4401205"/>
          </a:xfrm>
          <a:prstGeom prst="rect">
            <a:avLst/>
          </a:prstGeom>
          <a:noFill/>
        </p:spPr>
        <p:txBody>
          <a:bodyPr wrap="square" rtlCol="0">
            <a:spAutoFit/>
          </a:bodyPr>
          <a:lstStyle/>
          <a:p>
            <a:r>
              <a:rPr lang="fr-FR" sz="2800" dirty="0">
                <a:solidFill>
                  <a:srgbClr val="002060"/>
                </a:solidFill>
                <a:latin typeface="Arial" panose="020B0604020202020204" pitchFamily="34" charset="0"/>
                <a:cs typeface="Arial" panose="020B0604020202020204" pitchFamily="34" charset="0"/>
              </a:rPr>
              <a:t>Les silences permettent:</a:t>
            </a:r>
            <a:br>
              <a:rPr lang="fr-FR" sz="2800" dirty="0">
                <a:solidFill>
                  <a:srgbClr val="002060"/>
                </a:solidFill>
                <a:latin typeface="Arial" panose="020B0604020202020204" pitchFamily="34" charset="0"/>
                <a:cs typeface="Arial" panose="020B0604020202020204" pitchFamily="34" charset="0"/>
              </a:rPr>
            </a:br>
            <a:endParaRPr lang="fr-FR"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Plus d’attention et de rétention (audience)</a:t>
            </a:r>
          </a:p>
          <a:p>
            <a:pPr marL="457200"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Plus de concentration sur le visuel (audience)</a:t>
            </a:r>
          </a:p>
          <a:p>
            <a:pPr marL="457200"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Plus de calme (vous)</a:t>
            </a:r>
          </a:p>
          <a:p>
            <a:pPr marL="457200" indent="-457200">
              <a:buFont typeface="Arial" panose="020B0604020202020204" pitchFamily="34" charset="0"/>
              <a:buChar char="•"/>
            </a:pPr>
            <a:r>
              <a:rPr lang="fr-FR" sz="2800" dirty="0">
                <a:solidFill>
                  <a:srgbClr val="002060"/>
                </a:solidFill>
                <a:latin typeface="Arial" panose="020B0604020202020204" pitchFamily="34" charset="0"/>
                <a:cs typeface="Arial" panose="020B0604020202020204" pitchFamily="34" charset="0"/>
              </a:rPr>
              <a:t>Plus de rythme (tous)</a:t>
            </a:r>
          </a:p>
          <a:p>
            <a:pPr marL="457200" indent="-457200">
              <a:buFont typeface="Arial" panose="020B0604020202020204" pitchFamily="34" charset="0"/>
              <a:buChar char="•"/>
            </a:pPr>
            <a:endParaRPr lang="fr-FR"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fr-FR" sz="2800"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C526A62-961C-49A7-ADCE-E335D885A70F}"/>
              </a:ext>
            </a:extLst>
          </p:cNvPr>
          <p:cNvPicPr>
            <a:picLocks noChangeAspect="1"/>
          </p:cNvPicPr>
          <p:nvPr/>
        </p:nvPicPr>
        <p:blipFill>
          <a:blip r:embed="rId4"/>
          <a:stretch>
            <a:fillRect/>
          </a:stretch>
        </p:blipFill>
        <p:spPr>
          <a:xfrm>
            <a:off x="10472737" y="6339753"/>
            <a:ext cx="1440000" cy="327825"/>
          </a:xfrm>
          <a:prstGeom prst="rect">
            <a:avLst/>
          </a:prstGeom>
        </p:spPr>
      </p:pic>
    </p:spTree>
    <p:extLst>
      <p:ext uri="{BB962C8B-B14F-4D97-AF65-F5344CB8AC3E}">
        <p14:creationId xmlns:p14="http://schemas.microsoft.com/office/powerpoint/2010/main" val="353721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Exécution : Modulez votre voix !</a:t>
            </a:r>
            <a:endParaRPr lang="en-US" sz="4000" i="1" dirty="0">
              <a:solidFill>
                <a:srgbClr val="002060"/>
              </a:solidFill>
            </a:endParaRPr>
          </a:p>
        </p:txBody>
      </p:sp>
      <p:sp>
        <p:nvSpPr>
          <p:cNvPr id="3" name="Notched Right Arrow 2"/>
          <p:cNvSpPr/>
          <p:nvPr/>
        </p:nvSpPr>
        <p:spPr>
          <a:xfrm rot="16200000">
            <a:off x="11120178" y="40536"/>
            <a:ext cx="940771" cy="379920"/>
          </a:xfrm>
          <a:prstGeom prst="notchedRightArrow">
            <a:avLst>
              <a:gd name="adj1" fmla="val 100000"/>
              <a:gd name="adj2" fmla="val 2329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1293923" y="184776"/>
            <a:ext cx="578037" cy="369332"/>
          </a:xfrm>
          <a:prstGeom prst="rect">
            <a:avLst/>
          </a:prstGeom>
          <a:noFill/>
        </p:spPr>
        <p:txBody>
          <a:bodyPr wrap="square" rtlCol="0">
            <a:spAutoFit/>
          </a:bodyPr>
          <a:lstStyle/>
          <a:p>
            <a:pPr algn="ctr"/>
            <a:fld id="{4FD3FC59-81FD-478A-BEB3-81803E180C6F}" type="slidenum">
              <a:rPr lang="en-US" smtClean="0">
                <a:solidFill>
                  <a:schemeClr val="bg1"/>
                </a:solidFill>
              </a:rPr>
              <a:t>29</a:t>
            </a:fld>
            <a:endParaRPr lang="en-US" dirty="0">
              <a:solidFill>
                <a:schemeClr val="bg1"/>
              </a:solidFill>
            </a:endParaRPr>
          </a:p>
        </p:txBody>
      </p:sp>
      <p:sp>
        <p:nvSpPr>
          <p:cNvPr id="8" name="TextBox 7"/>
          <p:cNvSpPr txBox="1"/>
          <p:nvPr/>
        </p:nvSpPr>
        <p:spPr>
          <a:xfrm>
            <a:off x="1021082" y="1950720"/>
            <a:ext cx="4704804" cy="1384995"/>
          </a:xfrm>
          <a:prstGeom prst="rect">
            <a:avLst/>
          </a:prstGeom>
          <a:noFill/>
        </p:spPr>
        <p:txBody>
          <a:bodyPr wrap="square" rtlCol="0">
            <a:spAutoFit/>
          </a:bodyPr>
          <a:lstStyle/>
          <a:p>
            <a:r>
              <a:rPr lang="fr-FR" sz="2800" dirty="0" err="1">
                <a:solidFill>
                  <a:srgbClr val="002060"/>
                </a:solidFill>
                <a:latin typeface="Arial" panose="020B0604020202020204" pitchFamily="34" charset="0"/>
                <a:cs typeface="Arial" panose="020B0604020202020204" pitchFamily="34" charset="0"/>
              </a:rPr>
              <a:t>blablablablablablabla</a:t>
            </a:r>
            <a:br>
              <a:rPr lang="fr-FR" sz="2800" dirty="0">
                <a:solidFill>
                  <a:srgbClr val="002060"/>
                </a:solidFill>
                <a:latin typeface="Arial" panose="020B0604020202020204" pitchFamily="34" charset="0"/>
                <a:cs typeface="Arial" panose="020B0604020202020204" pitchFamily="34" charset="0"/>
              </a:rPr>
            </a:br>
            <a:r>
              <a:rPr lang="fr-FR" sz="2800" dirty="0">
                <a:solidFill>
                  <a:srgbClr val="002060"/>
                </a:solidFill>
                <a:latin typeface="Arial" panose="020B0604020202020204" pitchFamily="34" charset="0"/>
                <a:cs typeface="Arial" panose="020B0604020202020204" pitchFamily="34" charset="0"/>
              </a:rPr>
              <a:t>ou </a:t>
            </a:r>
          </a:p>
          <a:p>
            <a:r>
              <a:rPr lang="fr-FR" sz="2800" dirty="0" err="1">
                <a:solidFill>
                  <a:srgbClr val="002060"/>
                </a:solidFill>
                <a:latin typeface="Arial" panose="020B0604020202020204" pitchFamily="34" charset="0"/>
                <a:cs typeface="Arial" panose="020B0604020202020204" pitchFamily="34" charset="0"/>
              </a:rPr>
              <a:t>bla</a:t>
            </a:r>
            <a:r>
              <a:rPr lang="fr-FR" sz="2800" dirty="0">
                <a:solidFill>
                  <a:srgbClr val="002060"/>
                </a:solidFill>
                <a:latin typeface="Arial" panose="020B0604020202020204" pitchFamily="34" charset="0"/>
                <a:cs typeface="Arial" panose="020B0604020202020204" pitchFamily="34" charset="0"/>
              </a:rPr>
              <a:t>  Bla   </a:t>
            </a:r>
            <a:r>
              <a:rPr lang="fr-FR" sz="2800" dirty="0" err="1">
                <a:solidFill>
                  <a:srgbClr val="002060"/>
                </a:solidFill>
                <a:latin typeface="Arial" panose="020B0604020202020204" pitchFamily="34" charset="0"/>
                <a:cs typeface="Arial" panose="020B0604020202020204" pitchFamily="34" charset="0"/>
              </a:rPr>
              <a:t>BLA</a:t>
            </a:r>
            <a:r>
              <a:rPr lang="fr-FR" sz="2800" dirty="0">
                <a:solidFill>
                  <a:srgbClr val="002060"/>
                </a:solidFill>
                <a:latin typeface="Arial" panose="020B0604020202020204" pitchFamily="34" charset="0"/>
                <a:cs typeface="Arial" panose="020B0604020202020204" pitchFamily="34" charset="0"/>
              </a:rPr>
              <a:t>  </a:t>
            </a:r>
            <a:r>
              <a:rPr lang="fr-FR" sz="2800" dirty="0" err="1">
                <a:solidFill>
                  <a:srgbClr val="002060"/>
                </a:solidFill>
                <a:latin typeface="Arial" panose="020B0604020202020204" pitchFamily="34" charset="0"/>
                <a:cs typeface="Arial" panose="020B0604020202020204" pitchFamily="34" charset="0"/>
              </a:rPr>
              <a:t>blA</a:t>
            </a:r>
            <a:r>
              <a:rPr lang="fr-FR" sz="2800" dirty="0">
                <a:solidFill>
                  <a:srgbClr val="002060"/>
                </a:solidFill>
                <a:latin typeface="Arial" panose="020B0604020202020204" pitchFamily="34" charset="0"/>
                <a:cs typeface="Arial" panose="020B0604020202020204" pitchFamily="34" charset="0"/>
              </a:rPr>
              <a:t>  </a:t>
            </a:r>
            <a:r>
              <a:rPr lang="fr-FR" sz="2800" dirty="0" err="1">
                <a:solidFill>
                  <a:srgbClr val="002060"/>
                </a:solidFill>
                <a:latin typeface="Arial" panose="020B0604020202020204" pitchFamily="34" charset="0"/>
                <a:cs typeface="Arial" panose="020B0604020202020204" pitchFamily="34" charset="0"/>
              </a:rPr>
              <a:t>Blaa</a:t>
            </a:r>
            <a:endParaRPr lang="fr-FR" sz="2800" dirty="0">
              <a:solidFill>
                <a:srgbClr val="002060"/>
              </a:solidFill>
              <a:latin typeface="Arial" panose="020B0604020202020204" pitchFamily="34" charset="0"/>
              <a:cs typeface="Arial" panose="020B0604020202020204" pitchFamily="34" charset="0"/>
            </a:endParaRPr>
          </a:p>
        </p:txBody>
      </p:sp>
      <p:pic>
        <p:nvPicPr>
          <p:cNvPr id="23554" name="Picture 2" descr="Résultat de recherche d'images pour &quot;respiration pendant une présentation.&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00650" y="1839685"/>
            <a:ext cx="5884932" cy="42074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grroups.com/uploads_media/8cd773633085eafdab6432a09a40217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1082" y="3794760"/>
            <a:ext cx="365760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9F8DF9E-A701-4348-986F-E5516F305C5F}"/>
              </a:ext>
            </a:extLst>
          </p:cNvPr>
          <p:cNvPicPr>
            <a:picLocks noChangeAspect="1"/>
          </p:cNvPicPr>
          <p:nvPr/>
        </p:nvPicPr>
        <p:blipFill>
          <a:blip r:embed="rId4"/>
          <a:stretch>
            <a:fillRect/>
          </a:stretch>
        </p:blipFill>
        <p:spPr>
          <a:xfrm>
            <a:off x="10472737" y="6339753"/>
            <a:ext cx="1440000" cy="327825"/>
          </a:xfrm>
          <a:prstGeom prst="rect">
            <a:avLst/>
          </a:prstGeom>
        </p:spPr>
      </p:pic>
    </p:spTree>
    <p:extLst>
      <p:ext uri="{BB962C8B-B14F-4D97-AF65-F5344CB8AC3E}">
        <p14:creationId xmlns:p14="http://schemas.microsoft.com/office/powerpoint/2010/main" val="160532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1243" y="1415143"/>
            <a:ext cx="9993085" cy="769441"/>
          </a:xfrm>
          <a:prstGeom prst="rect">
            <a:avLst/>
          </a:prstGeom>
        </p:spPr>
        <p:txBody>
          <a:bodyPr wrap="square">
            <a:spAutoFit/>
          </a:bodyPr>
          <a:lstStyle/>
          <a:p>
            <a:r>
              <a:rPr lang="fr-FR" sz="4400" dirty="0">
                <a:latin typeface="Bradley Hand ITC" panose="03070402050302030203" pitchFamily="66" charset="0"/>
              </a:rPr>
              <a:t>… première diapositive</a:t>
            </a:r>
            <a:endParaRPr lang="en-US" sz="4400" dirty="0">
              <a:latin typeface="Bradley Hand ITC" panose="03070402050302030203" pitchFamily="66" charset="0"/>
            </a:endParaRPr>
          </a:p>
        </p:txBody>
      </p:sp>
      <p:sp>
        <p:nvSpPr>
          <p:cNvPr id="6" name="TextBox 5"/>
          <p:cNvSpPr txBox="1"/>
          <p:nvPr/>
        </p:nvSpPr>
        <p:spPr>
          <a:xfrm>
            <a:off x="5687786" y="272142"/>
            <a:ext cx="5377544" cy="707886"/>
          </a:xfrm>
          <a:prstGeom prst="rect">
            <a:avLst/>
          </a:prstGeom>
          <a:noFill/>
        </p:spPr>
        <p:txBody>
          <a:bodyPr wrap="square" rtlCol="0">
            <a:spAutoFit/>
          </a:bodyPr>
          <a:lstStyle/>
          <a:p>
            <a:pPr algn="r"/>
            <a:r>
              <a:rPr lang="en-US" sz="4000" dirty="0"/>
              <a:t>1) Le </a:t>
            </a:r>
            <a:r>
              <a:rPr lang="en-US" sz="4000" dirty="0" err="1"/>
              <a:t>texte</a:t>
            </a:r>
            <a:r>
              <a:rPr lang="en-US" sz="4000" dirty="0"/>
              <a:t> (suite)</a:t>
            </a:r>
          </a:p>
        </p:txBody>
      </p:sp>
    </p:spTree>
    <p:extLst>
      <p:ext uri="{BB962C8B-B14F-4D97-AF65-F5344CB8AC3E}">
        <p14:creationId xmlns:p14="http://schemas.microsoft.com/office/powerpoint/2010/main" val="236148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Exécution: les 15 minutes qui précèdent…</a:t>
            </a:r>
          </a:p>
        </p:txBody>
      </p:sp>
      <p:sp>
        <p:nvSpPr>
          <p:cNvPr id="3" name="Content Placeholder 2"/>
          <p:cNvSpPr>
            <a:spLocks noGrp="1"/>
          </p:cNvSpPr>
          <p:nvPr>
            <p:ph idx="1"/>
          </p:nvPr>
        </p:nvSpPr>
        <p:spPr>
          <a:xfrm>
            <a:off x="6682311" y="1864187"/>
            <a:ext cx="4403271" cy="4572000"/>
          </a:xfrm>
        </p:spPr>
        <p:txBody>
          <a:bodyPr>
            <a:normAutofit fontScale="92500" lnSpcReduction="10000"/>
          </a:bodyPr>
          <a:lstStyle/>
          <a:p>
            <a:pPr marL="457200" indent="-457200">
              <a:buFont typeface="+mj-lt"/>
              <a:buAutoNum type="arabicPeriod"/>
            </a:pPr>
            <a:r>
              <a:rPr lang="fr-FR" b="1" dirty="0">
                <a:solidFill>
                  <a:srgbClr val="002060"/>
                </a:solidFill>
              </a:rPr>
              <a:t>Allez aux toilettes</a:t>
            </a:r>
            <a:r>
              <a:rPr lang="fr-FR" dirty="0">
                <a:solidFill>
                  <a:srgbClr val="002060"/>
                </a:solidFill>
              </a:rPr>
              <a:t> </a:t>
            </a:r>
          </a:p>
          <a:p>
            <a:pPr marL="457200" indent="-457200">
              <a:buFont typeface="+mj-lt"/>
              <a:buAutoNum type="arabicPeriod"/>
            </a:pPr>
            <a:r>
              <a:rPr lang="fr-FR" b="1" dirty="0">
                <a:solidFill>
                  <a:srgbClr val="002060"/>
                </a:solidFill>
              </a:rPr>
              <a:t>Eteignez votre téléphone</a:t>
            </a:r>
          </a:p>
          <a:p>
            <a:pPr marL="457200" indent="-457200">
              <a:buFont typeface="+mj-lt"/>
              <a:buAutoNum type="arabicPeriod"/>
            </a:pPr>
            <a:r>
              <a:rPr lang="fr-FR" b="1" dirty="0">
                <a:solidFill>
                  <a:srgbClr val="002060"/>
                </a:solidFill>
              </a:rPr>
              <a:t>Vérifiez le matériel</a:t>
            </a:r>
            <a:endParaRPr lang="fr-FR" dirty="0">
              <a:solidFill>
                <a:srgbClr val="002060"/>
              </a:solidFill>
            </a:endParaRPr>
          </a:p>
          <a:p>
            <a:pPr marL="457200" indent="-457200">
              <a:buFont typeface="+mj-lt"/>
              <a:buAutoNum type="arabicPeriod"/>
            </a:pPr>
            <a:r>
              <a:rPr lang="fr-FR" b="1" dirty="0">
                <a:solidFill>
                  <a:srgbClr val="002060"/>
                </a:solidFill>
              </a:rPr>
              <a:t>Rencontrez le public</a:t>
            </a:r>
            <a:endParaRPr lang="fr-FR" dirty="0">
              <a:solidFill>
                <a:srgbClr val="002060"/>
              </a:solidFill>
            </a:endParaRPr>
          </a:p>
          <a:p>
            <a:pPr marL="457200" indent="-457200">
              <a:buFont typeface="+mj-lt"/>
              <a:buAutoNum type="arabicPeriod"/>
            </a:pPr>
            <a:r>
              <a:rPr lang="fr-FR" b="1" dirty="0">
                <a:solidFill>
                  <a:srgbClr val="002060"/>
                </a:solidFill>
              </a:rPr>
              <a:t>Inspirez profondément</a:t>
            </a:r>
            <a:r>
              <a:rPr lang="fr-FR" dirty="0">
                <a:solidFill>
                  <a:srgbClr val="002060"/>
                </a:solidFill>
              </a:rPr>
              <a:t> </a:t>
            </a:r>
          </a:p>
          <a:p>
            <a:pPr marL="457200" indent="-457200">
              <a:buFont typeface="+mj-lt"/>
              <a:buAutoNum type="arabicPeriod"/>
            </a:pPr>
            <a:r>
              <a:rPr lang="fr-FR" b="1" dirty="0">
                <a:solidFill>
                  <a:srgbClr val="002060"/>
                </a:solidFill>
              </a:rPr>
              <a:t>Répétez votre 1</a:t>
            </a:r>
            <a:r>
              <a:rPr lang="fr-FR" b="1" baseline="30000" dirty="0">
                <a:solidFill>
                  <a:srgbClr val="002060"/>
                </a:solidFill>
              </a:rPr>
              <a:t>ère</a:t>
            </a:r>
            <a:r>
              <a:rPr lang="fr-FR" b="1" dirty="0">
                <a:solidFill>
                  <a:srgbClr val="002060"/>
                </a:solidFill>
              </a:rPr>
              <a:t> minute</a:t>
            </a:r>
            <a:endParaRPr lang="fr-FR" dirty="0">
              <a:solidFill>
                <a:srgbClr val="002060"/>
              </a:solidFill>
            </a:endParaRPr>
          </a:p>
          <a:p>
            <a:pPr marL="457200" indent="-457200">
              <a:buFont typeface="+mj-lt"/>
              <a:buAutoNum type="arabicPeriod"/>
            </a:pPr>
            <a:r>
              <a:rPr lang="fr-FR" b="1" dirty="0">
                <a:solidFill>
                  <a:srgbClr val="002060"/>
                </a:solidFill>
              </a:rPr>
              <a:t>Pensez à des images positives</a:t>
            </a:r>
            <a:endParaRPr lang="fr-FR" dirty="0">
              <a:solidFill>
                <a:srgbClr val="002060"/>
              </a:solidFill>
            </a:endParaRPr>
          </a:p>
          <a:p>
            <a:pPr marL="457200" indent="-457200">
              <a:buFont typeface="+mj-lt"/>
              <a:buAutoNum type="arabicPeriod"/>
            </a:pPr>
            <a:r>
              <a:rPr lang="fr-FR" b="1" dirty="0">
                <a:solidFill>
                  <a:srgbClr val="002060"/>
                </a:solidFill>
              </a:rPr>
              <a:t>Souriez</a:t>
            </a:r>
            <a:r>
              <a:rPr lang="fr-FR" dirty="0">
                <a:solidFill>
                  <a:srgbClr val="002060"/>
                </a:solidFill>
              </a:rPr>
              <a:t> </a:t>
            </a:r>
          </a:p>
          <a:p>
            <a:pPr marL="457200" indent="-457200">
              <a:buFont typeface="+mj-lt"/>
              <a:buAutoNum type="arabicPeriod"/>
            </a:pPr>
            <a:r>
              <a:rPr lang="fr-FR" b="1" dirty="0">
                <a:solidFill>
                  <a:srgbClr val="002060"/>
                </a:solidFill>
              </a:rPr>
              <a:t>Buvez de l'eau</a:t>
            </a:r>
            <a:r>
              <a:rPr lang="fr-FR" dirty="0">
                <a:solidFill>
                  <a:srgbClr val="002060"/>
                </a:solidFill>
              </a:rPr>
              <a:t> </a:t>
            </a:r>
          </a:p>
          <a:p>
            <a:pPr marL="457200" indent="-457200">
              <a:buFont typeface="+mj-lt"/>
              <a:buAutoNum type="arabicPeriod"/>
            </a:pPr>
            <a:r>
              <a:rPr lang="fr-FR" b="1" dirty="0">
                <a:solidFill>
                  <a:srgbClr val="002060"/>
                </a:solidFill>
              </a:rPr>
              <a:t>Etirez vous, debout</a:t>
            </a:r>
            <a:endParaRPr lang="fr-FR" dirty="0">
              <a:solidFill>
                <a:srgbClr val="002060"/>
              </a:solidFill>
            </a:endParaRPr>
          </a:p>
          <a:p>
            <a:pPr marL="457200" indent="-457200">
              <a:buFont typeface="+mj-lt"/>
              <a:buAutoNum type="arabicPeriod"/>
            </a:pPr>
            <a:endParaRPr lang="fr-FR" dirty="0">
              <a:solidFill>
                <a:srgbClr val="002060"/>
              </a:solidFill>
            </a:endParaRPr>
          </a:p>
        </p:txBody>
      </p:sp>
      <p:pic>
        <p:nvPicPr>
          <p:cNvPr id="45058" name="Picture 2" descr="Résultat de recherche d'images pour &quot;15 minutes before.&quo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82487" y="2440893"/>
            <a:ext cx="3754664" cy="29831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F2A0B4-2C27-4A70-B44E-8401DCD8FCEC}"/>
              </a:ext>
            </a:extLst>
          </p:cNvPr>
          <p:cNvPicPr>
            <a:picLocks noChangeAspect="1"/>
          </p:cNvPicPr>
          <p:nvPr/>
        </p:nvPicPr>
        <p:blipFill>
          <a:blip r:embed="rId3"/>
          <a:stretch>
            <a:fillRect/>
          </a:stretch>
        </p:blipFill>
        <p:spPr>
          <a:xfrm>
            <a:off x="10472737" y="6339753"/>
            <a:ext cx="1440000" cy="327825"/>
          </a:xfrm>
          <a:prstGeom prst="rect">
            <a:avLst/>
          </a:prstGeom>
        </p:spPr>
      </p:pic>
    </p:spTree>
    <p:extLst>
      <p:ext uri="{BB962C8B-B14F-4D97-AF65-F5344CB8AC3E}">
        <p14:creationId xmlns:p14="http://schemas.microsoft.com/office/powerpoint/2010/main" val="181118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Réussir vos présentations - Exécution</a:t>
            </a:r>
            <a:endParaRPr lang="fr-FR" sz="4000" dirty="0"/>
          </a:p>
        </p:txBody>
      </p:sp>
      <p:grpSp>
        <p:nvGrpSpPr>
          <p:cNvPr id="7" name="Group 6"/>
          <p:cNvGrpSpPr/>
          <p:nvPr/>
        </p:nvGrpSpPr>
        <p:grpSpPr>
          <a:xfrm>
            <a:off x="9735466" y="1969779"/>
            <a:ext cx="1295400" cy="1377838"/>
            <a:chOff x="9593951" y="2143955"/>
            <a:chExt cx="1295400" cy="1377838"/>
          </a:xfrm>
        </p:grpSpPr>
        <p:sp>
          <p:nvSpPr>
            <p:cNvPr id="11" name="Oval 10"/>
            <p:cNvSpPr/>
            <p:nvPr/>
          </p:nvSpPr>
          <p:spPr>
            <a:xfrm>
              <a:off x="9593951" y="2302593"/>
              <a:ext cx="1293257" cy="1219200"/>
            </a:xfrm>
            <a:prstGeom prst="ellipse">
              <a:avLst/>
            </a:prstGeom>
            <a:blipFill dpi="0" rotWithShape="1">
              <a:blip r:embed="rId2" cstate="print">
                <a:extLst>
                  <a:ext uri="{28A0092B-C50C-407E-A947-70E740481C1C}">
                    <a14:useLocalDpi xmlns:a14="http://schemas.microsoft.com/office/drawing/2010/main"/>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9593951" y="2143955"/>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noFill/>
                  </a:ln>
                  <a:solidFill>
                    <a:srgbClr val="002060"/>
                  </a:solidFill>
                  <a:effectLst>
                    <a:outerShdw blurRad="38100" dist="19050" dir="2700000" algn="tl" rotWithShape="0">
                      <a:schemeClr val="dk1">
                        <a:alpha val="40000"/>
                      </a:schemeClr>
                    </a:outerShdw>
                  </a:effectLst>
                </a:rPr>
                <a:t>Exécution</a:t>
              </a:r>
              <a:endParaRPr lang="fr-FR" sz="1200" b="0" cap="none" spc="0" dirty="0">
                <a:ln w="0">
                  <a:noFill/>
                </a:ln>
                <a:solidFill>
                  <a:srgbClr val="002060"/>
                </a:solidFill>
                <a:effectLst>
                  <a:outerShdw blurRad="38100" dist="19050" dir="2700000" algn="tl" rotWithShape="0">
                    <a:schemeClr val="dk1">
                      <a:alpha val="40000"/>
                    </a:schemeClr>
                  </a:outerShdw>
                </a:effectLst>
              </a:endParaRPr>
            </a:p>
          </p:txBody>
        </p:sp>
      </p:grpSp>
      <p:cxnSp>
        <p:nvCxnSpPr>
          <p:cNvPr id="19" name="Curved Connector 18"/>
          <p:cNvCxnSpPr>
            <a:stCxn id="13" idx="6"/>
            <a:endCxn id="8" idx="2"/>
          </p:cNvCxnSpPr>
          <p:nvPr/>
        </p:nvCxnSpPr>
        <p:spPr>
          <a:xfrm flipV="1">
            <a:off x="2629313" y="3114980"/>
            <a:ext cx="1478442" cy="2322624"/>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8" idx="6"/>
            <a:endCxn id="16" idx="2"/>
          </p:cNvCxnSpPr>
          <p:nvPr/>
        </p:nvCxnSpPr>
        <p:spPr>
          <a:xfrm>
            <a:off x="5401012" y="3114980"/>
            <a:ext cx="1592913" cy="2695246"/>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16" idx="6"/>
            <a:endCxn id="11" idx="2"/>
          </p:cNvCxnSpPr>
          <p:nvPr/>
        </p:nvCxnSpPr>
        <p:spPr>
          <a:xfrm flipV="1">
            <a:off x="8281626" y="2738017"/>
            <a:ext cx="1453840" cy="3191955"/>
          </a:xfrm>
          <a:prstGeom prst="curvedConnector3">
            <a:avLst>
              <a:gd name="adj1" fmla="val 50000"/>
            </a:avLst>
          </a:prstGeom>
          <a:ln>
            <a:solidFill>
              <a:srgbClr val="33CCFF"/>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225268" y="4641624"/>
            <a:ext cx="1389132" cy="1390915"/>
            <a:chOff x="1360101" y="3632779"/>
            <a:chExt cx="1389132" cy="1390915"/>
          </a:xfrm>
        </p:grpSpPr>
        <p:sp>
          <p:nvSpPr>
            <p:cNvPr id="20" name="Oval 19"/>
            <p:cNvSpPr/>
            <p:nvPr/>
          </p:nvSpPr>
          <p:spPr>
            <a:xfrm>
              <a:off x="1453833" y="3783226"/>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C</a:t>
              </a:r>
            </a:p>
          </p:txBody>
        </p:sp>
        <p:sp>
          <p:nvSpPr>
            <p:cNvPr id="21" name="Rectangle 20"/>
            <p:cNvSpPr/>
            <p:nvPr/>
          </p:nvSpPr>
          <p:spPr>
            <a:xfrm rot="20654380">
              <a:off x="1360101" y="363277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33CCFF"/>
                  </a:solidFill>
                  <a:effectLst>
                    <a:outerShdw blurRad="38100" dist="25400" dir="5400000" algn="ctr" rotWithShape="0">
                      <a:srgbClr val="6E747A">
                        <a:alpha val="43000"/>
                      </a:srgbClr>
                    </a:outerShdw>
                  </a:effectLst>
                </a:rPr>
                <a:t>Conception</a:t>
              </a:r>
              <a:endParaRPr lang="fr-FR" sz="1200" b="0" cap="none" spc="0" dirty="0">
                <a:ln w="0"/>
                <a:solidFill>
                  <a:srgbClr val="33CCFF"/>
                </a:solidFill>
                <a:effectLst>
                  <a:outerShdw blurRad="38100" dist="19050" dir="2700000" algn="tl" rotWithShape="0">
                    <a:schemeClr val="dk1">
                      <a:alpha val="40000"/>
                    </a:schemeClr>
                  </a:outerShdw>
                </a:effectLst>
              </a:endParaRPr>
            </a:p>
          </p:txBody>
        </p:sp>
      </p:grpSp>
      <p:grpSp>
        <p:nvGrpSpPr>
          <p:cNvPr id="22" name="Group 21"/>
          <p:cNvGrpSpPr/>
          <p:nvPr/>
        </p:nvGrpSpPr>
        <p:grpSpPr>
          <a:xfrm>
            <a:off x="4107755" y="2385634"/>
            <a:ext cx="1511925" cy="1342485"/>
            <a:chOff x="4198949" y="2392981"/>
            <a:chExt cx="1511925" cy="1342485"/>
          </a:xfrm>
        </p:grpSpPr>
        <p:sp>
          <p:nvSpPr>
            <p:cNvPr id="23" name="Oval 22"/>
            <p:cNvSpPr/>
            <p:nvPr/>
          </p:nvSpPr>
          <p:spPr>
            <a:xfrm>
              <a:off x="4198949" y="2494998"/>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P</a:t>
              </a:r>
            </a:p>
          </p:txBody>
        </p:sp>
        <p:sp>
          <p:nvSpPr>
            <p:cNvPr id="24" name="Rectangle 23"/>
            <p:cNvSpPr/>
            <p:nvPr/>
          </p:nvSpPr>
          <p:spPr>
            <a:xfrm rot="1912467">
              <a:off x="4415474" y="2392981"/>
              <a:ext cx="1295400" cy="923330"/>
            </a:xfrm>
            <a:prstGeom prst="rect">
              <a:avLst/>
            </a:prstGeom>
            <a:noFill/>
            <a:ln>
              <a:noFill/>
            </a:ln>
            <a:effectLst/>
          </p:spPr>
          <p:txBody>
            <a:bodyPr wrap="none" lIns="91440" tIns="45720" rIns="91440" bIns="45720">
              <a:prstTxWarp prst="textArchUp">
                <a:avLst/>
              </a:prstTxWarp>
              <a:spAutoFit/>
            </a:bodyPr>
            <a:lstStyle/>
            <a:p>
              <a:pPr algn="ctr"/>
              <a:r>
                <a:rPr lang="fr-FR" sz="2000" b="0" cap="none" spc="0" dirty="0">
                  <a:ln w="0">
                    <a:noFill/>
                  </a:ln>
                  <a:solidFill>
                    <a:srgbClr val="33CCFF"/>
                  </a:solidFill>
                  <a:effectLst>
                    <a:outerShdw blurRad="38100" dist="19050" dir="2700000" algn="tl" rotWithShape="0">
                      <a:schemeClr val="dk1">
                        <a:alpha val="40000"/>
                      </a:schemeClr>
                    </a:outerShdw>
                  </a:effectLst>
                </a:rPr>
                <a:t>Préparation</a:t>
              </a:r>
              <a:endParaRPr lang="fr-FR" sz="1200" b="0" cap="none" spc="0" dirty="0">
                <a:ln w="0">
                  <a:noFill/>
                </a:ln>
                <a:solidFill>
                  <a:srgbClr val="33CCFF"/>
                </a:solidFill>
                <a:effectLst>
                  <a:outerShdw blurRad="38100" dist="19050" dir="2700000" algn="tl" rotWithShape="0">
                    <a:schemeClr val="dk1">
                      <a:alpha val="40000"/>
                    </a:schemeClr>
                  </a:outerShdw>
                </a:effectLst>
              </a:endParaRPr>
            </a:p>
          </p:txBody>
        </p:sp>
      </p:grpSp>
      <p:grpSp>
        <p:nvGrpSpPr>
          <p:cNvPr id="26" name="Group 25"/>
          <p:cNvGrpSpPr/>
          <p:nvPr/>
        </p:nvGrpSpPr>
        <p:grpSpPr>
          <a:xfrm>
            <a:off x="6988369" y="5153292"/>
            <a:ext cx="1325227" cy="1386280"/>
            <a:chOff x="6703736" y="4403459"/>
            <a:chExt cx="1325227" cy="1386280"/>
          </a:xfrm>
        </p:grpSpPr>
        <p:sp>
          <p:nvSpPr>
            <p:cNvPr id="27" name="Oval 26"/>
            <p:cNvSpPr/>
            <p:nvPr/>
          </p:nvSpPr>
          <p:spPr>
            <a:xfrm>
              <a:off x="6703736" y="4549271"/>
              <a:ext cx="1295400" cy="124046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33CCFF"/>
                  </a:solidFill>
                  <a:latin typeface="Arial" panose="020B0604020202020204" pitchFamily="34" charset="0"/>
                  <a:cs typeface="Arial" panose="020B0604020202020204" pitchFamily="34" charset="0"/>
                </a:rPr>
                <a:t>G</a:t>
              </a:r>
            </a:p>
          </p:txBody>
        </p:sp>
        <p:sp>
          <p:nvSpPr>
            <p:cNvPr id="29" name="Rectangle 28"/>
            <p:cNvSpPr/>
            <p:nvPr/>
          </p:nvSpPr>
          <p:spPr>
            <a:xfrm>
              <a:off x="6733563" y="4403459"/>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33CCFF"/>
                  </a:solidFill>
                  <a:effectLst>
                    <a:outerShdw blurRad="38100" dist="19050" dir="2700000" algn="tl" rotWithShape="0">
                      <a:schemeClr val="dk1">
                        <a:alpha val="40000"/>
                      </a:schemeClr>
                    </a:outerShdw>
                  </a:effectLst>
                </a:rPr>
                <a:t>Gestion</a:t>
              </a:r>
            </a:p>
          </p:txBody>
        </p:sp>
      </p:grpSp>
      <p:sp>
        <p:nvSpPr>
          <p:cNvPr id="3" name="Rectangle 2"/>
          <p:cNvSpPr/>
          <p:nvPr/>
        </p:nvSpPr>
        <p:spPr>
          <a:xfrm>
            <a:off x="8954116" y="3871234"/>
            <a:ext cx="3940369" cy="1938992"/>
          </a:xfrm>
          <a:prstGeom prst="rect">
            <a:avLst/>
          </a:prstGeom>
        </p:spPr>
        <p:txBody>
          <a:bodyPr wrap="square">
            <a:spAutoFit/>
          </a:bodyPr>
          <a:lstStyle/>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Le corps</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La respiration</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La voix</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Les silences</a:t>
            </a:r>
          </a:p>
          <a:p>
            <a:pPr marL="914400" lvl="1" indent="-457200">
              <a:buFont typeface="Arial" panose="020B0604020202020204" pitchFamily="34" charset="0"/>
              <a:buChar char="•"/>
            </a:pPr>
            <a:r>
              <a:rPr lang="fr-FR" sz="2400" dirty="0">
                <a:solidFill>
                  <a:srgbClr val="002060"/>
                </a:solidFill>
                <a:latin typeface="Arial" panose="020B0604020202020204" pitchFamily="34" charset="0"/>
                <a:cs typeface="Arial" panose="020B0604020202020204" pitchFamily="34" charset="0"/>
              </a:rPr>
              <a:t>15 min avant</a:t>
            </a:r>
          </a:p>
        </p:txBody>
      </p:sp>
    </p:spTree>
    <p:extLst>
      <p:ext uri="{BB962C8B-B14F-4D97-AF65-F5344CB8AC3E}">
        <p14:creationId xmlns:p14="http://schemas.microsoft.com/office/powerpoint/2010/main" val="194895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Réussir vos présentations - Conclusion</a:t>
            </a:r>
            <a:endParaRPr lang="fr-FR" sz="4000" dirty="0"/>
          </a:p>
        </p:txBody>
      </p:sp>
      <p:cxnSp>
        <p:nvCxnSpPr>
          <p:cNvPr id="22" name="Curved Connector 21"/>
          <p:cNvCxnSpPr/>
          <p:nvPr/>
        </p:nvCxnSpPr>
        <p:spPr>
          <a:xfrm flipV="1">
            <a:off x="2629313" y="3114980"/>
            <a:ext cx="1478442" cy="2322624"/>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a:off x="5401012" y="3114980"/>
            <a:ext cx="1592913" cy="2695246"/>
          </a:xfrm>
          <a:prstGeom prst="curvedConnector3">
            <a:avLst/>
          </a:prstGeom>
          <a:ln>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24" name="Curved Connector 23"/>
          <p:cNvCxnSpPr>
            <a:endCxn id="20" idx="2"/>
          </p:cNvCxnSpPr>
          <p:nvPr/>
        </p:nvCxnSpPr>
        <p:spPr>
          <a:xfrm flipV="1">
            <a:off x="8281626" y="2738017"/>
            <a:ext cx="1453840" cy="3191955"/>
          </a:xfrm>
          <a:prstGeom prst="curvedConnector3">
            <a:avLst>
              <a:gd name="adj1" fmla="val 50000"/>
            </a:avLst>
          </a:prstGeom>
          <a:ln>
            <a:solidFill>
              <a:srgbClr val="33CCFF"/>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319000" y="4792071"/>
            <a:ext cx="1295400" cy="124046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bg1"/>
                </a:solidFill>
                <a:latin typeface="Arial" panose="020B0604020202020204" pitchFamily="34" charset="0"/>
                <a:cs typeface="Arial" panose="020B0604020202020204" pitchFamily="34" charset="0"/>
              </a:rPr>
              <a:t>C</a:t>
            </a:r>
          </a:p>
        </p:txBody>
      </p:sp>
      <p:sp>
        <p:nvSpPr>
          <p:cNvPr id="29" name="Rectangle 28"/>
          <p:cNvSpPr/>
          <p:nvPr/>
        </p:nvSpPr>
        <p:spPr>
          <a:xfrm rot="20654380">
            <a:off x="1225268" y="4641624"/>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33CCFF"/>
                </a:solidFill>
                <a:effectLst>
                  <a:outerShdw blurRad="38100" dist="25400" dir="5400000" algn="ctr" rotWithShape="0">
                    <a:srgbClr val="6E747A">
                      <a:alpha val="43000"/>
                    </a:srgbClr>
                  </a:outerShdw>
                </a:effectLst>
              </a:rPr>
              <a:t>Conception</a:t>
            </a:r>
            <a:endParaRPr lang="fr-FR" sz="1200" b="0" cap="none" spc="0" dirty="0">
              <a:ln w="0"/>
              <a:solidFill>
                <a:srgbClr val="33CCFF"/>
              </a:solidFill>
              <a:effectLst>
                <a:outerShdw blurRad="38100" dist="19050" dir="2700000" algn="tl" rotWithShape="0">
                  <a:schemeClr val="dk1">
                    <a:alpha val="40000"/>
                  </a:schemeClr>
                </a:outerShdw>
              </a:effectLst>
            </a:endParaRPr>
          </a:p>
        </p:txBody>
      </p:sp>
      <p:sp>
        <p:nvSpPr>
          <p:cNvPr id="31" name="Oval 30"/>
          <p:cNvSpPr/>
          <p:nvPr/>
        </p:nvSpPr>
        <p:spPr>
          <a:xfrm>
            <a:off x="4107755" y="2487651"/>
            <a:ext cx="1295400" cy="124046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bg1"/>
                </a:solidFill>
                <a:latin typeface="Arial" panose="020B0604020202020204" pitchFamily="34" charset="0"/>
                <a:cs typeface="Arial" panose="020B0604020202020204" pitchFamily="34" charset="0"/>
              </a:rPr>
              <a:t>P</a:t>
            </a:r>
          </a:p>
        </p:txBody>
      </p:sp>
      <p:sp>
        <p:nvSpPr>
          <p:cNvPr id="32" name="Rectangle 31"/>
          <p:cNvSpPr/>
          <p:nvPr/>
        </p:nvSpPr>
        <p:spPr>
          <a:xfrm rot="1912467">
            <a:off x="4324280" y="2385634"/>
            <a:ext cx="1295400" cy="923330"/>
          </a:xfrm>
          <a:prstGeom prst="rect">
            <a:avLst/>
          </a:prstGeom>
          <a:noFill/>
          <a:ln>
            <a:noFill/>
          </a:ln>
          <a:effectLst/>
        </p:spPr>
        <p:txBody>
          <a:bodyPr wrap="none" lIns="91440" tIns="45720" rIns="91440" bIns="45720">
            <a:prstTxWarp prst="textArchUp">
              <a:avLst/>
            </a:prstTxWarp>
            <a:spAutoFit/>
          </a:bodyPr>
          <a:lstStyle/>
          <a:p>
            <a:pPr algn="ctr"/>
            <a:r>
              <a:rPr lang="fr-FR" sz="2000" b="0" cap="none" spc="0" dirty="0">
                <a:ln w="0">
                  <a:noFill/>
                </a:ln>
                <a:solidFill>
                  <a:srgbClr val="33CCFF"/>
                </a:solidFill>
                <a:effectLst>
                  <a:outerShdw blurRad="38100" dist="19050" dir="2700000" algn="tl" rotWithShape="0">
                    <a:schemeClr val="dk1">
                      <a:alpha val="40000"/>
                    </a:schemeClr>
                  </a:outerShdw>
                </a:effectLst>
              </a:rPr>
              <a:t>Préparation</a:t>
            </a:r>
            <a:endParaRPr lang="fr-FR" sz="1200" b="0" cap="none" spc="0" dirty="0">
              <a:ln w="0">
                <a:noFill/>
              </a:ln>
              <a:solidFill>
                <a:srgbClr val="33CCFF"/>
              </a:solidFill>
              <a:effectLst>
                <a:outerShdw blurRad="38100" dist="19050" dir="2700000" algn="tl" rotWithShape="0">
                  <a:schemeClr val="dk1">
                    <a:alpha val="40000"/>
                  </a:schemeClr>
                </a:outerShdw>
              </a:effectLst>
            </a:endParaRPr>
          </a:p>
        </p:txBody>
      </p:sp>
      <p:sp>
        <p:nvSpPr>
          <p:cNvPr id="34" name="Oval 33"/>
          <p:cNvSpPr/>
          <p:nvPr/>
        </p:nvSpPr>
        <p:spPr>
          <a:xfrm>
            <a:off x="6988369" y="5299104"/>
            <a:ext cx="1295400" cy="124046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bg1"/>
                </a:solidFill>
                <a:latin typeface="Arial" panose="020B0604020202020204" pitchFamily="34" charset="0"/>
                <a:cs typeface="Arial" panose="020B0604020202020204" pitchFamily="34" charset="0"/>
              </a:rPr>
              <a:t>G</a:t>
            </a:r>
          </a:p>
        </p:txBody>
      </p:sp>
      <p:sp>
        <p:nvSpPr>
          <p:cNvPr id="35" name="Rectangle 34"/>
          <p:cNvSpPr/>
          <p:nvPr/>
        </p:nvSpPr>
        <p:spPr>
          <a:xfrm>
            <a:off x="7018196" y="5153292"/>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solidFill>
                  <a:srgbClr val="33CCFF"/>
                </a:solidFill>
                <a:effectLst>
                  <a:outerShdw blurRad="38100" dist="19050" dir="2700000" algn="tl" rotWithShape="0">
                    <a:schemeClr val="dk1">
                      <a:alpha val="40000"/>
                    </a:schemeClr>
                  </a:outerShdw>
                </a:effectLst>
              </a:rPr>
              <a:t>Gestion</a:t>
            </a:r>
          </a:p>
        </p:txBody>
      </p:sp>
      <p:sp>
        <p:nvSpPr>
          <p:cNvPr id="37" name="Oval 36"/>
          <p:cNvSpPr/>
          <p:nvPr/>
        </p:nvSpPr>
        <p:spPr>
          <a:xfrm>
            <a:off x="9735466" y="2159504"/>
            <a:ext cx="1295400" cy="124046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bg1"/>
                </a:solidFill>
                <a:latin typeface="Arial" panose="020B0604020202020204" pitchFamily="34" charset="0"/>
                <a:cs typeface="Arial" panose="020B0604020202020204" pitchFamily="34" charset="0"/>
              </a:rPr>
              <a:t>E</a:t>
            </a:r>
          </a:p>
        </p:txBody>
      </p:sp>
      <p:sp>
        <p:nvSpPr>
          <p:cNvPr id="38" name="Rectangle 37"/>
          <p:cNvSpPr/>
          <p:nvPr/>
        </p:nvSpPr>
        <p:spPr>
          <a:xfrm>
            <a:off x="9735466" y="2003356"/>
            <a:ext cx="1295400" cy="923330"/>
          </a:xfrm>
          <a:prstGeom prst="rect">
            <a:avLst/>
          </a:prstGeom>
          <a:noFill/>
          <a:effectLst>
            <a:glow rad="228600">
              <a:schemeClr val="accent1">
                <a:satMod val="175000"/>
                <a:alpha val="40000"/>
              </a:schemeClr>
            </a:glow>
          </a:effectLst>
        </p:spPr>
        <p:txBody>
          <a:bodyPr wrap="none" lIns="91440" tIns="45720" rIns="91440" bIns="45720">
            <a:prstTxWarp prst="textArchUp">
              <a:avLst/>
            </a:prstTxWarp>
            <a:spAutoFit/>
          </a:bodyPr>
          <a:lstStyle/>
          <a:p>
            <a:pPr algn="ctr"/>
            <a:r>
              <a:rPr lang="fr-FR" sz="2000" b="0" cap="none" spc="0" dirty="0">
                <a:ln w="0">
                  <a:noFill/>
                </a:ln>
                <a:solidFill>
                  <a:srgbClr val="33CCFF"/>
                </a:solidFill>
                <a:effectLst>
                  <a:outerShdw blurRad="38100" dist="19050" dir="2700000" algn="tl" rotWithShape="0">
                    <a:schemeClr val="dk1">
                      <a:alpha val="40000"/>
                    </a:schemeClr>
                  </a:outerShdw>
                </a:effectLst>
              </a:rPr>
              <a:t>Exécution</a:t>
            </a:r>
            <a:endParaRPr lang="fr-FR" sz="1200" b="0" cap="none" spc="0" dirty="0">
              <a:ln w="0">
                <a:noFill/>
              </a:ln>
              <a:solidFill>
                <a:srgbClr val="33CCFF"/>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30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r-FR" sz="4000" dirty="0">
                <a:solidFill>
                  <a:srgbClr val="002060"/>
                </a:solidFill>
              </a:rPr>
              <a:t>Réussir vos présentations</a:t>
            </a:r>
          </a:p>
        </p:txBody>
      </p:sp>
      <p:sp>
        <p:nvSpPr>
          <p:cNvPr id="7" name="TextBox 6"/>
          <p:cNvSpPr txBox="1"/>
          <p:nvPr/>
        </p:nvSpPr>
        <p:spPr>
          <a:xfrm>
            <a:off x="1674224" y="1837000"/>
            <a:ext cx="10125890" cy="4570482"/>
          </a:xfrm>
          <a:prstGeom prst="rect">
            <a:avLst/>
          </a:prstGeom>
          <a:noFill/>
        </p:spPr>
        <p:txBody>
          <a:bodyPr wrap="square" rtlCol="0">
            <a:spAutoFit/>
          </a:bodyPr>
          <a:lstStyle/>
          <a:p>
            <a:pPr>
              <a:spcBef>
                <a:spcPts val="1400"/>
              </a:spcBef>
            </a:pPr>
            <a:r>
              <a:rPr lang="fr-FR" sz="4000" b="1" dirty="0">
                <a:solidFill>
                  <a:srgbClr val="002060"/>
                </a:solidFill>
                <a:latin typeface="Arial" panose="020B0604020202020204" pitchFamily="34" charset="0"/>
                <a:cs typeface="Arial" panose="020B0604020202020204" pitchFamily="34" charset="0"/>
              </a:rPr>
              <a:t>C</a:t>
            </a:r>
            <a:r>
              <a:rPr lang="fr-FR" sz="2400" dirty="0">
                <a:solidFill>
                  <a:srgbClr val="002060"/>
                </a:solidFill>
                <a:latin typeface="Arial" panose="020B0604020202020204" pitchFamily="34" charset="0"/>
                <a:cs typeface="Arial" panose="020B0604020202020204" pitchFamily="34" charset="0"/>
              </a:rPr>
              <a:t>ommencez sur papier par le </a:t>
            </a:r>
            <a:r>
              <a:rPr lang="fr-FR" sz="4000" b="1" dirty="0">
                <a:solidFill>
                  <a:srgbClr val="002060"/>
                </a:solidFill>
                <a:latin typeface="Arial" panose="020B0604020202020204" pitchFamily="34" charset="0"/>
                <a:cs typeface="Arial" panose="020B0604020202020204" pitchFamily="34" charset="0"/>
              </a:rPr>
              <a:t>C</a:t>
            </a:r>
            <a:r>
              <a:rPr lang="fr-FR" sz="2400" dirty="0">
                <a:solidFill>
                  <a:srgbClr val="002060"/>
                </a:solidFill>
                <a:latin typeface="Arial" panose="020B0604020202020204" pitchFamily="34" charset="0"/>
                <a:cs typeface="Arial" panose="020B0604020202020204" pitchFamily="34" charset="0"/>
              </a:rPr>
              <a:t>ontexte, puis la </a:t>
            </a:r>
            <a:r>
              <a:rPr lang="fr-FR" sz="4000" b="1" dirty="0">
                <a:solidFill>
                  <a:srgbClr val="002060"/>
                </a:solidFill>
                <a:latin typeface="Arial" panose="020B0604020202020204" pitchFamily="34" charset="0"/>
                <a:cs typeface="Arial" panose="020B0604020202020204" pitchFamily="34" charset="0"/>
              </a:rPr>
              <a:t>C</a:t>
            </a:r>
            <a:r>
              <a:rPr lang="fr-FR" sz="2400" dirty="0">
                <a:solidFill>
                  <a:srgbClr val="002060"/>
                </a:solidFill>
                <a:latin typeface="Arial" panose="020B0604020202020204" pitchFamily="34" charset="0"/>
                <a:cs typeface="Arial" panose="020B0604020202020204" pitchFamily="34" charset="0"/>
              </a:rPr>
              <a:t>onclusion, et enfin l’agenda, et ce en fonction de votre auditoire, du format et de la durée, </a:t>
            </a:r>
            <a:endParaRPr lang="fr-FR" sz="2800" dirty="0">
              <a:solidFill>
                <a:srgbClr val="002060"/>
              </a:solidFill>
              <a:latin typeface="Arial" panose="020B0604020202020204" pitchFamily="34" charset="0"/>
              <a:cs typeface="Arial" panose="020B0604020202020204" pitchFamily="34" charset="0"/>
            </a:endParaRPr>
          </a:p>
          <a:p>
            <a:pPr>
              <a:spcBef>
                <a:spcPts val="1400"/>
              </a:spcBef>
            </a:pPr>
            <a:r>
              <a:rPr lang="fr-FR" sz="4000" b="1" dirty="0">
                <a:solidFill>
                  <a:srgbClr val="002060"/>
                </a:solidFill>
                <a:latin typeface="Arial" panose="020B0604020202020204" pitchFamily="34" charset="0"/>
                <a:cs typeface="Arial" panose="020B0604020202020204" pitchFamily="34" charset="0"/>
              </a:rPr>
              <a:t>P</a:t>
            </a:r>
            <a:r>
              <a:rPr lang="fr-FR" sz="2400" dirty="0">
                <a:solidFill>
                  <a:srgbClr val="002060"/>
                </a:solidFill>
                <a:latin typeface="Arial" panose="020B0604020202020204" pitchFamily="34" charset="0"/>
                <a:cs typeface="Arial" panose="020B0604020202020204" pitchFamily="34" charset="0"/>
              </a:rPr>
              <a:t>roduisez vos diapos en suivant de strictes </a:t>
            </a:r>
            <a:r>
              <a:rPr lang="fr-FR" sz="4000" b="1" dirty="0">
                <a:solidFill>
                  <a:srgbClr val="002060"/>
                </a:solidFill>
                <a:latin typeface="Arial" panose="020B0604020202020204" pitchFamily="34" charset="0"/>
                <a:cs typeface="Arial" panose="020B0604020202020204" pitchFamily="34" charset="0"/>
              </a:rPr>
              <a:t>P</a:t>
            </a:r>
            <a:r>
              <a:rPr lang="fr-FR" sz="2400" dirty="0">
                <a:solidFill>
                  <a:srgbClr val="002060"/>
                </a:solidFill>
                <a:latin typeface="Arial" panose="020B0604020202020204" pitchFamily="34" charset="0"/>
                <a:cs typeface="Arial" panose="020B0604020202020204" pitchFamily="34" charset="0"/>
              </a:rPr>
              <a:t>rincipes et </a:t>
            </a:r>
            <a:r>
              <a:rPr lang="fr-FR" sz="4000" b="1" dirty="0">
                <a:solidFill>
                  <a:srgbClr val="002060"/>
                </a:solidFill>
                <a:latin typeface="Arial" panose="020B0604020202020204" pitchFamily="34" charset="0"/>
                <a:cs typeface="Arial" panose="020B0604020202020204" pitchFamily="34" charset="0"/>
              </a:rPr>
              <a:t>P</a:t>
            </a:r>
            <a:r>
              <a:rPr lang="fr-FR" sz="2400" dirty="0">
                <a:solidFill>
                  <a:srgbClr val="002060"/>
                </a:solidFill>
                <a:latin typeface="Arial" panose="020B0604020202020204" pitchFamily="34" charset="0"/>
                <a:cs typeface="Arial" panose="020B0604020202020204" pitchFamily="34" charset="0"/>
              </a:rPr>
              <a:t>rescriptions:</a:t>
            </a:r>
            <a:br>
              <a:rPr lang="fr-FR" sz="2400" dirty="0">
                <a:solidFill>
                  <a:srgbClr val="002060"/>
                </a:solidFill>
                <a:latin typeface="Arial" panose="020B0604020202020204" pitchFamily="34" charset="0"/>
                <a:cs typeface="Arial" panose="020B0604020202020204" pitchFamily="34" charset="0"/>
              </a:rPr>
            </a:br>
            <a:r>
              <a:rPr lang="fr-FR" sz="2400" dirty="0">
                <a:solidFill>
                  <a:srgbClr val="002060"/>
                </a:solidFill>
                <a:latin typeface="Arial" panose="020B0604020202020204" pitchFamily="34" charset="0"/>
                <a:cs typeface="Arial" panose="020B0604020202020204" pitchFamily="34" charset="0"/>
              </a:rPr>
              <a:t>1 charte graphique, 1 diapo = 1 idée, « KISS », 7 puces, police&gt;=24…  </a:t>
            </a:r>
            <a:endParaRPr lang="fr-FR" sz="2800" dirty="0">
              <a:solidFill>
                <a:srgbClr val="002060"/>
              </a:solidFill>
              <a:latin typeface="Arial" panose="020B0604020202020204" pitchFamily="34" charset="0"/>
              <a:cs typeface="Arial" panose="020B0604020202020204" pitchFamily="34" charset="0"/>
            </a:endParaRPr>
          </a:p>
          <a:p>
            <a:pPr>
              <a:spcBef>
                <a:spcPts val="1400"/>
              </a:spcBef>
            </a:pPr>
            <a:r>
              <a:rPr lang="fr-FR" sz="4000" b="1" dirty="0">
                <a:solidFill>
                  <a:srgbClr val="002060"/>
                </a:solidFill>
                <a:latin typeface="Arial" panose="020B0604020202020204" pitchFamily="34" charset="0"/>
                <a:cs typeface="Arial" panose="020B0604020202020204" pitchFamily="34" charset="0"/>
              </a:rPr>
              <a:t>G</a:t>
            </a:r>
            <a:r>
              <a:rPr lang="fr-FR" sz="2400" dirty="0">
                <a:solidFill>
                  <a:srgbClr val="002060"/>
                </a:solidFill>
                <a:latin typeface="Arial" panose="020B0604020202020204" pitchFamily="34" charset="0"/>
                <a:cs typeface="Arial" panose="020B0604020202020204" pitchFamily="34" charset="0"/>
              </a:rPr>
              <a:t>érez votre préparation, vos </a:t>
            </a:r>
            <a:r>
              <a:rPr lang="fr-FR" sz="4000" b="1" dirty="0">
                <a:solidFill>
                  <a:srgbClr val="002060"/>
                </a:solidFill>
                <a:latin typeface="Arial" panose="020B0604020202020204" pitchFamily="34" charset="0"/>
                <a:cs typeface="Arial" panose="020B0604020202020204" pitchFamily="34" charset="0"/>
              </a:rPr>
              <a:t>G</a:t>
            </a:r>
            <a:r>
              <a:rPr lang="fr-FR" sz="2400" dirty="0">
                <a:solidFill>
                  <a:srgbClr val="002060"/>
                </a:solidFill>
                <a:latin typeface="Arial" panose="020B0604020202020204" pitchFamily="34" charset="0"/>
                <a:cs typeface="Arial" panose="020B0604020202020204" pitchFamily="34" charset="0"/>
              </a:rPr>
              <a:t>ênes éventuelles, vos </a:t>
            </a:r>
            <a:r>
              <a:rPr lang="fr-FR" sz="4000" b="1" dirty="0">
                <a:solidFill>
                  <a:srgbClr val="002060"/>
                </a:solidFill>
                <a:latin typeface="Arial" panose="020B0604020202020204" pitchFamily="34" charset="0"/>
                <a:cs typeface="Arial" panose="020B0604020202020204" pitchFamily="34" charset="0"/>
              </a:rPr>
              <a:t>G</a:t>
            </a:r>
            <a:r>
              <a:rPr lang="fr-FR" sz="2400" dirty="0">
                <a:solidFill>
                  <a:srgbClr val="002060"/>
                </a:solidFill>
                <a:latin typeface="Arial" panose="020B0604020202020204" pitchFamily="34" charset="0"/>
                <a:cs typeface="Arial" panose="020B0604020202020204" pitchFamily="34" charset="0"/>
              </a:rPr>
              <a:t>estes de transitions et la durée de votre intervention.  </a:t>
            </a:r>
          </a:p>
          <a:p>
            <a:pPr>
              <a:spcBef>
                <a:spcPts val="1400"/>
              </a:spcBef>
            </a:pPr>
            <a:r>
              <a:rPr lang="fr-FR" sz="4000" b="1" dirty="0">
                <a:solidFill>
                  <a:srgbClr val="002060"/>
                </a:solidFill>
                <a:latin typeface="Arial" panose="020B0604020202020204" pitchFamily="34" charset="0"/>
                <a:cs typeface="Arial" panose="020B0604020202020204" pitchFamily="34" charset="0"/>
              </a:rPr>
              <a:t>E</a:t>
            </a:r>
            <a:r>
              <a:rPr lang="fr-FR" sz="2400" dirty="0">
                <a:solidFill>
                  <a:srgbClr val="002060"/>
                </a:solidFill>
                <a:latin typeface="Arial" panose="020B0604020202020204" pitchFamily="34" charset="0"/>
                <a:cs typeface="Arial" panose="020B0604020202020204" pitchFamily="34" charset="0"/>
              </a:rPr>
              <a:t>xécutez votre présentation avec </a:t>
            </a:r>
            <a:r>
              <a:rPr lang="fr-FR" sz="4000" b="1" dirty="0">
                <a:solidFill>
                  <a:srgbClr val="002060"/>
                </a:solidFill>
                <a:latin typeface="Arial" panose="020B0604020202020204" pitchFamily="34" charset="0"/>
                <a:cs typeface="Arial" panose="020B0604020202020204" pitchFamily="34" charset="0"/>
              </a:rPr>
              <a:t>E</a:t>
            </a:r>
            <a:r>
              <a:rPr lang="fr-FR" sz="2400" dirty="0">
                <a:solidFill>
                  <a:srgbClr val="002060"/>
                </a:solidFill>
                <a:latin typeface="Arial" panose="020B0604020202020204" pitchFamily="34" charset="0"/>
                <a:cs typeface="Arial" panose="020B0604020202020204" pitchFamily="34" charset="0"/>
              </a:rPr>
              <a:t>nergie, </a:t>
            </a:r>
            <a:r>
              <a:rPr lang="fr-FR" sz="4000" b="1" dirty="0">
                <a:solidFill>
                  <a:srgbClr val="002060"/>
                </a:solidFill>
                <a:latin typeface="Arial" panose="020B0604020202020204" pitchFamily="34" charset="0"/>
                <a:cs typeface="Arial" panose="020B0604020202020204" pitchFamily="34" charset="0"/>
              </a:rPr>
              <a:t>E</a:t>
            </a:r>
            <a:r>
              <a:rPr lang="fr-FR" sz="2400" dirty="0">
                <a:solidFill>
                  <a:srgbClr val="002060"/>
                </a:solidFill>
                <a:latin typeface="Arial" panose="020B0604020202020204" pitchFamily="34" charset="0"/>
                <a:cs typeface="Arial" panose="020B0604020202020204" pitchFamily="34" charset="0"/>
              </a:rPr>
              <a:t>locution, confiance, </a:t>
            </a:r>
            <a:br>
              <a:rPr lang="fr-FR" sz="2400" dirty="0">
                <a:solidFill>
                  <a:srgbClr val="002060"/>
                </a:solidFill>
                <a:latin typeface="Arial" panose="020B0604020202020204" pitchFamily="34" charset="0"/>
                <a:cs typeface="Arial" panose="020B0604020202020204" pitchFamily="34" charset="0"/>
              </a:rPr>
            </a:br>
            <a:r>
              <a:rPr lang="fr-FR" sz="2400" dirty="0">
                <a:solidFill>
                  <a:srgbClr val="002060"/>
                </a:solidFill>
                <a:latin typeface="Arial" panose="020B0604020202020204" pitchFamily="34" charset="0"/>
                <a:cs typeface="Arial" panose="020B0604020202020204" pitchFamily="34" charset="0"/>
              </a:rPr>
              <a:t>en faisant attention à votre corps, votre respiration, et vos silences </a:t>
            </a:r>
            <a:endParaRPr lang="fr-FR" sz="2800" dirty="0">
              <a:solidFill>
                <a:srgbClr val="002060"/>
              </a:solidFill>
              <a:latin typeface="Arial" panose="020B0604020202020204" pitchFamily="34" charset="0"/>
              <a:cs typeface="Arial" panose="020B0604020202020204" pitchFamily="34" charset="0"/>
            </a:endParaRPr>
          </a:p>
        </p:txBody>
      </p:sp>
      <p:sp>
        <p:nvSpPr>
          <p:cNvPr id="5" name="Oval 4"/>
          <p:cNvSpPr/>
          <p:nvPr/>
        </p:nvSpPr>
        <p:spPr>
          <a:xfrm>
            <a:off x="441284" y="1926770"/>
            <a:ext cx="997280" cy="985094"/>
          </a:xfrm>
          <a:prstGeom prst="ellipse">
            <a:avLst/>
          </a:prstGeom>
          <a:blipFill dpi="0" rotWithShape="1">
            <a:blip r:embed="rId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Oval 7"/>
          <p:cNvSpPr/>
          <p:nvPr/>
        </p:nvSpPr>
        <p:spPr>
          <a:xfrm>
            <a:off x="443427" y="3091822"/>
            <a:ext cx="995630" cy="968204"/>
          </a:xfrm>
          <a:prstGeom prst="ellipse">
            <a:avLst/>
          </a:prstGeom>
          <a:blipFill>
            <a:blip r:embed="rId4" cstate="print">
              <a:extLst>
                <a:ext uri="{28A0092B-C50C-407E-A947-70E740481C1C}">
                  <a14:useLocalDpi xmlns:a14="http://schemas.microsoft.com/office/drawing/2010/main"/>
                </a:ext>
              </a:extLst>
            </a:blip>
            <a:stretch>
              <a:fillRect/>
            </a:stretch>
          </a:blipFill>
          <a:ln>
            <a:solidFill>
              <a:srgbClr val="B7C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Oval 8"/>
          <p:cNvSpPr/>
          <p:nvPr/>
        </p:nvSpPr>
        <p:spPr>
          <a:xfrm>
            <a:off x="441284" y="4239984"/>
            <a:ext cx="995630" cy="968204"/>
          </a:xfrm>
          <a:prstGeom prst="ellipse">
            <a:avLst/>
          </a:prstGeom>
          <a:blipFill>
            <a:blip r:embed="rId5"/>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Oval 9"/>
          <p:cNvSpPr/>
          <p:nvPr/>
        </p:nvSpPr>
        <p:spPr>
          <a:xfrm>
            <a:off x="441284" y="5388147"/>
            <a:ext cx="995630" cy="968204"/>
          </a:xfrm>
          <a:prstGeom prst="ellipse">
            <a:avLst/>
          </a:prstGeom>
          <a:blipFill dpi="0" rotWithShape="1">
            <a:blip r:embed="rId6" cstate="print">
              <a:extLst>
                <a:ext uri="{28A0092B-C50C-407E-A947-70E740481C1C}">
                  <a14:useLocalDpi xmlns:a14="http://schemas.microsoft.com/office/drawing/2010/main"/>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5893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a:solidFill>
                  <a:srgbClr val="002060"/>
                </a:solidFill>
              </a:rPr>
              <a:t>Vous avez tout le potentiel en vous ! </a:t>
            </a:r>
          </a:p>
        </p:txBody>
      </p:sp>
      <p:pic>
        <p:nvPicPr>
          <p:cNvPr id="1026" name="Picture 2" descr="https://pbs.twimg.com/media/B_g9uNpUYAAZlyo.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46630" y="2147435"/>
            <a:ext cx="9880896" cy="3034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6845" y="5196112"/>
            <a:ext cx="1589660" cy="584775"/>
          </a:xfrm>
          <a:prstGeom prst="rect">
            <a:avLst/>
          </a:prstGeom>
          <a:noFill/>
        </p:spPr>
        <p:txBody>
          <a:bodyPr wrap="square" rtlCol="0">
            <a:spAutoFit/>
          </a:bodyPr>
          <a:lstStyle/>
          <a:p>
            <a:pPr algn="ctr"/>
            <a:r>
              <a:rPr lang="fr-FR" sz="1600" b="1" dirty="0">
                <a:solidFill>
                  <a:srgbClr val="002060"/>
                </a:solidFill>
                <a:latin typeface="Arial" panose="020B0604020202020204" pitchFamily="34" charset="0"/>
                <a:cs typeface="Arial" panose="020B0604020202020204" pitchFamily="34" charset="0"/>
              </a:rPr>
              <a:t>Bizut qui panique</a:t>
            </a:r>
            <a:endParaRPr lang="fr-FR" sz="1200" b="1" dirty="0">
              <a:solidFill>
                <a:srgbClr val="002060"/>
              </a:solidFill>
              <a:latin typeface="Arial" panose="020B0604020202020204" pitchFamily="34" charset="0"/>
              <a:cs typeface="Arial" panose="020B0604020202020204" pitchFamily="34" charset="0"/>
            </a:endParaRPr>
          </a:p>
        </p:txBody>
      </p:sp>
      <p:sp>
        <p:nvSpPr>
          <p:cNvPr id="9" name="TextBox 8"/>
          <p:cNvSpPr txBox="1"/>
          <p:nvPr/>
        </p:nvSpPr>
        <p:spPr>
          <a:xfrm>
            <a:off x="2713490" y="5196112"/>
            <a:ext cx="1510170" cy="584775"/>
          </a:xfrm>
          <a:prstGeom prst="rect">
            <a:avLst/>
          </a:prstGeom>
          <a:noFill/>
        </p:spPr>
        <p:txBody>
          <a:bodyPr wrap="square" rtlCol="0">
            <a:spAutoFit/>
          </a:bodyPr>
          <a:lstStyle/>
          <a:p>
            <a:pPr algn="ctr"/>
            <a:r>
              <a:rPr lang="fr-FR" sz="1600" b="1" dirty="0">
                <a:solidFill>
                  <a:srgbClr val="002060"/>
                </a:solidFill>
                <a:latin typeface="Arial" panose="020B0604020202020204" pitchFamily="34" charset="0"/>
                <a:cs typeface="Arial" panose="020B0604020202020204" pitchFamily="34" charset="0"/>
              </a:rPr>
              <a:t>Présentateur débutant</a:t>
            </a:r>
            <a:endParaRPr lang="fr-FR" sz="1200" b="1"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5838521" y="5196112"/>
            <a:ext cx="1828444" cy="584775"/>
          </a:xfrm>
          <a:prstGeom prst="rect">
            <a:avLst/>
          </a:prstGeom>
          <a:noFill/>
        </p:spPr>
        <p:txBody>
          <a:bodyPr wrap="square" rtlCol="0">
            <a:spAutoFit/>
          </a:bodyPr>
          <a:lstStyle/>
          <a:p>
            <a:pPr algn="ctr"/>
            <a:r>
              <a:rPr lang="fr-FR" sz="1600" b="1" dirty="0">
                <a:solidFill>
                  <a:srgbClr val="002060"/>
                </a:solidFill>
                <a:latin typeface="Arial" panose="020B0604020202020204" pitchFamily="34" charset="0"/>
                <a:cs typeface="Arial" panose="020B0604020202020204" pitchFamily="34" charset="0"/>
              </a:rPr>
              <a:t>Présentateur</a:t>
            </a:r>
            <a:br>
              <a:rPr lang="fr-FR" sz="1600" b="1" dirty="0">
                <a:solidFill>
                  <a:srgbClr val="002060"/>
                </a:solidFill>
                <a:latin typeface="Arial" panose="020B0604020202020204" pitchFamily="34" charset="0"/>
                <a:cs typeface="Arial" panose="020B0604020202020204" pitchFamily="34" charset="0"/>
              </a:rPr>
            </a:br>
            <a:r>
              <a:rPr lang="fr-FR" sz="1600" b="1" dirty="0">
                <a:solidFill>
                  <a:srgbClr val="002060"/>
                </a:solidFill>
                <a:latin typeface="Arial" panose="020B0604020202020204" pitchFamily="34" charset="0"/>
                <a:cs typeface="Arial" panose="020B0604020202020204" pitchFamily="34" charset="0"/>
              </a:rPr>
              <a:t>qui déchire</a:t>
            </a:r>
            <a:endParaRPr lang="fr-FR" sz="1200" b="1"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9233975" y="5196112"/>
            <a:ext cx="1976837" cy="584775"/>
          </a:xfrm>
          <a:prstGeom prst="rect">
            <a:avLst/>
          </a:prstGeom>
          <a:noFill/>
        </p:spPr>
        <p:txBody>
          <a:bodyPr wrap="square" rtlCol="0">
            <a:spAutoFit/>
          </a:bodyPr>
          <a:lstStyle/>
          <a:p>
            <a:pPr algn="ctr"/>
            <a:r>
              <a:rPr lang="fr-FR" sz="1600" b="1" dirty="0">
                <a:solidFill>
                  <a:srgbClr val="002060"/>
                </a:solidFill>
                <a:latin typeface="Arial" panose="020B0604020202020204" pitchFamily="34" charset="0"/>
                <a:cs typeface="Arial" panose="020B0604020202020204" pitchFamily="34" charset="0"/>
              </a:rPr>
              <a:t>Présentateur qui ne présente plus</a:t>
            </a:r>
            <a:endParaRPr lang="fr-FR" sz="1200" b="1"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7549738" y="5196112"/>
            <a:ext cx="1845222" cy="584775"/>
          </a:xfrm>
          <a:prstGeom prst="rect">
            <a:avLst/>
          </a:prstGeom>
          <a:noFill/>
        </p:spPr>
        <p:txBody>
          <a:bodyPr wrap="square" rtlCol="0">
            <a:spAutoFit/>
          </a:bodyPr>
          <a:lstStyle/>
          <a:p>
            <a:pPr algn="ctr"/>
            <a:r>
              <a:rPr lang="fr-FR" sz="1600" b="1" dirty="0">
                <a:solidFill>
                  <a:srgbClr val="002060"/>
                </a:solidFill>
                <a:latin typeface="Arial" panose="020B0604020202020204" pitchFamily="34" charset="0"/>
                <a:cs typeface="Arial" panose="020B0604020202020204" pitchFamily="34" charset="0"/>
              </a:rPr>
              <a:t>Présentateur </a:t>
            </a:r>
            <a:br>
              <a:rPr lang="fr-FR" sz="1600" b="1" dirty="0">
                <a:solidFill>
                  <a:srgbClr val="002060"/>
                </a:solidFill>
                <a:latin typeface="Arial" panose="020B0604020202020204" pitchFamily="34" charset="0"/>
                <a:cs typeface="Arial" panose="020B0604020202020204" pitchFamily="34" charset="0"/>
              </a:rPr>
            </a:br>
            <a:r>
              <a:rPr lang="fr-FR" sz="1600" b="1" dirty="0">
                <a:solidFill>
                  <a:srgbClr val="002060"/>
                </a:solidFill>
                <a:latin typeface="Arial" panose="020B0604020202020204" pitchFamily="34" charset="0"/>
                <a:cs typeface="Arial" panose="020B0604020202020204" pitchFamily="34" charset="0"/>
              </a:rPr>
              <a:t>qui a déchiré </a:t>
            </a:r>
            <a:endParaRPr lang="fr-FR" sz="1200" b="1" dirty="0">
              <a:solidFill>
                <a:srgbClr val="002060"/>
              </a:solidFill>
              <a:latin typeface="Arial" panose="020B0604020202020204" pitchFamily="34" charset="0"/>
              <a:cs typeface="Arial" panose="020B0604020202020204" pitchFamily="34" charset="0"/>
            </a:endParaRPr>
          </a:p>
        </p:txBody>
      </p:sp>
      <p:sp>
        <p:nvSpPr>
          <p:cNvPr id="13" name="TextBox 12"/>
          <p:cNvSpPr txBox="1"/>
          <p:nvPr/>
        </p:nvSpPr>
        <p:spPr>
          <a:xfrm>
            <a:off x="4269849" y="5196112"/>
            <a:ext cx="1631786" cy="584775"/>
          </a:xfrm>
          <a:prstGeom prst="rect">
            <a:avLst/>
          </a:prstGeom>
          <a:noFill/>
        </p:spPr>
        <p:txBody>
          <a:bodyPr wrap="square" rtlCol="0">
            <a:spAutoFit/>
          </a:bodyPr>
          <a:lstStyle/>
          <a:p>
            <a:pPr algn="ctr"/>
            <a:r>
              <a:rPr lang="fr-FR" sz="1600" b="1" dirty="0">
                <a:solidFill>
                  <a:srgbClr val="002060"/>
                </a:solidFill>
                <a:latin typeface="Arial" panose="020B0604020202020204" pitchFamily="34" charset="0"/>
                <a:cs typeface="Arial" panose="020B0604020202020204" pitchFamily="34" charset="0"/>
              </a:rPr>
              <a:t>Intérimaire de la présentation</a:t>
            </a:r>
            <a:endParaRPr lang="fr-FR" sz="1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50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2971806"/>
            <a:ext cx="10071099" cy="1193869"/>
          </a:xfrm>
        </p:spPr>
        <p:txBody>
          <a:bodyPr/>
          <a:lstStyle/>
          <a:p>
            <a:r>
              <a:rPr lang="en-US" dirty="0"/>
              <a:t>Questions / Reponses</a:t>
            </a:r>
          </a:p>
        </p:txBody>
      </p:sp>
      <p:sp>
        <p:nvSpPr>
          <p:cNvPr id="3" name="Text Placeholder 2"/>
          <p:cNvSpPr>
            <a:spLocks noGrp="1"/>
          </p:cNvSpPr>
          <p:nvPr>
            <p:ph type="body" idx="1"/>
          </p:nvPr>
        </p:nvSpPr>
        <p:spPr>
          <a:xfrm>
            <a:off x="1104899" y="4301711"/>
            <a:ext cx="10071099" cy="509750"/>
          </a:xfrm>
        </p:spPr>
        <p:txBody>
          <a:bodyPr>
            <a:normAutofit lnSpcReduction="10000"/>
          </a:bodyPr>
          <a:lstStyle/>
          <a:p>
            <a:r>
              <a:rPr lang="fr-FR" sz="3200" dirty="0"/>
              <a:t>« Réussir vos présentations »</a:t>
            </a:r>
            <a:r>
              <a:rPr lang="fr-FR" sz="1800" dirty="0"/>
              <a:t> </a:t>
            </a:r>
          </a:p>
        </p:txBody>
      </p:sp>
      <p:pic>
        <p:nvPicPr>
          <p:cNvPr id="5" name="Image 0" descr="Alptitude Logo web.jpg"/>
          <p:cNvPicPr/>
          <p:nvPr/>
        </p:nvPicPr>
        <p:blipFill>
          <a:blip r:embed="rId2"/>
          <a:stretch>
            <a:fillRect/>
          </a:stretch>
        </p:blipFill>
        <p:spPr>
          <a:xfrm>
            <a:off x="1104899" y="5874196"/>
            <a:ext cx="2715895" cy="822960"/>
          </a:xfrm>
          <a:prstGeom prst="rect">
            <a:avLst/>
          </a:prstGeom>
        </p:spPr>
      </p:pic>
      <p:sp>
        <p:nvSpPr>
          <p:cNvPr id="6" name="Subtitle 6">
            <a:extLst>
              <a:ext uri="{FF2B5EF4-FFF2-40B4-BE49-F238E27FC236}">
                <a16:creationId xmlns:a16="http://schemas.microsoft.com/office/drawing/2014/main" id="{A0B94BB8-BC74-4376-BC18-BE74BCFD6ABD}"/>
              </a:ext>
            </a:extLst>
          </p:cNvPr>
          <p:cNvSpPr txBox="1">
            <a:spLocks/>
          </p:cNvSpPr>
          <p:nvPr/>
        </p:nvSpPr>
        <p:spPr>
          <a:xfrm>
            <a:off x="1104899" y="4947497"/>
            <a:ext cx="5734050" cy="436418"/>
          </a:xfrm>
          <a:prstGeom prst="rect">
            <a:avLst/>
          </a:prstGeom>
        </p:spPr>
        <p:txBody>
          <a:bodyPr vert="horz" lIns="0" tIns="45720" rIns="0" bIns="45720" rtlCol="0">
            <a:normAutofit/>
          </a:bodyPr>
          <a:lstStyle>
            <a:lvl1pPr marL="0" indent="0" algn="l" defTabSz="914400" rtl="0" eaLnBrk="1" latinLnBrk="0" hangingPunct="1">
              <a:lnSpc>
                <a:spcPct val="90000"/>
              </a:lnSpc>
              <a:spcBef>
                <a:spcPts val="0"/>
              </a:spcBef>
              <a:buFont typeface="Wingdings" panose="05000000000000000000" pitchFamily="2" charset="2"/>
              <a:buNone/>
              <a:defRPr sz="16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600"/>
              </a:spcBef>
              <a:buFont typeface="Wingdings" panose="05000000000000000000" pitchFamily="2" charset="2"/>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600"/>
              </a:spcBef>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600"/>
              </a:spcBef>
              <a:buFont typeface="Wingdings" panose="05000000000000000000" pitchFamily="2"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600" kern="1200">
                <a:solidFill>
                  <a:schemeClr val="tx1">
                    <a:tint val="75000"/>
                  </a:schemeClr>
                </a:solidFill>
                <a:latin typeface="+mn-lt"/>
                <a:ea typeface="+mn-ea"/>
                <a:cs typeface="+mn-cs"/>
              </a:defRPr>
            </a:lvl9pPr>
          </a:lstStyle>
          <a:p>
            <a:r>
              <a:rPr lang="fr-FR" dirty="0"/>
              <a:t> Catherine Nenin - STMicroelectronics - Mai 2022</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343" y="1754164"/>
            <a:ext cx="3069771" cy="3970318"/>
          </a:xfrm>
          <a:prstGeom prst="rect">
            <a:avLst/>
          </a:prstGeom>
        </p:spPr>
        <p:txBody>
          <a:bodyPr wrap="square">
            <a:spAutoFit/>
          </a:bodyPr>
          <a:lstStyle/>
          <a:p>
            <a:pPr marL="342900" indent="-342900">
              <a:buFont typeface="Arial" panose="020B0604020202020204" pitchFamily="34" charset="0"/>
              <a:buChar char="•"/>
            </a:pPr>
            <a:r>
              <a:rPr lang="fr-FR" sz="2800" dirty="0">
                <a:latin typeface="Bradley Hand ITC" panose="03070402050302030203" pitchFamily="66" charset="0"/>
              </a:rPr>
              <a:t>Eviter </a:t>
            </a:r>
          </a:p>
          <a:p>
            <a:pPr marL="342900" indent="-342900">
              <a:buFont typeface="Arial" panose="020B0604020202020204" pitchFamily="34" charset="0"/>
              <a:buChar char="•"/>
            </a:pPr>
            <a:r>
              <a:rPr lang="fr-FR" sz="2800" dirty="0">
                <a:latin typeface="Bradley Hand ITC" panose="03070402050302030203" pitchFamily="66" charset="0"/>
              </a:rPr>
              <a:t>L’utilisation </a:t>
            </a:r>
          </a:p>
          <a:p>
            <a:pPr marL="342900" indent="-342900">
              <a:buFont typeface="Arial" panose="020B0604020202020204" pitchFamily="34" charset="0"/>
              <a:buChar char="•"/>
            </a:pPr>
            <a:r>
              <a:rPr lang="fr-FR" sz="2800" dirty="0">
                <a:latin typeface="Bradley Hand ITC" panose="03070402050302030203" pitchFamily="66" charset="0"/>
              </a:rPr>
              <a:t>Excessive </a:t>
            </a:r>
          </a:p>
          <a:p>
            <a:pPr marL="342900" indent="-342900">
              <a:buFont typeface="Arial" panose="020B0604020202020204" pitchFamily="34" charset="0"/>
              <a:buChar char="•"/>
            </a:pPr>
            <a:r>
              <a:rPr lang="fr-FR" sz="2800" dirty="0">
                <a:latin typeface="Bradley Hand ITC" panose="03070402050302030203" pitchFamily="66" charset="0"/>
              </a:rPr>
              <a:t>Des listes </a:t>
            </a:r>
          </a:p>
          <a:p>
            <a:pPr marL="342900" indent="-342900">
              <a:buFont typeface="Arial" panose="020B0604020202020204" pitchFamily="34" charset="0"/>
              <a:buChar char="•"/>
            </a:pPr>
            <a:r>
              <a:rPr lang="fr-FR" sz="2800" dirty="0">
                <a:latin typeface="Bradley Hand ITC" panose="03070402050302030203" pitchFamily="66" charset="0"/>
              </a:rPr>
              <a:t>À puce. </a:t>
            </a:r>
          </a:p>
          <a:p>
            <a:pPr marL="342900" indent="-342900">
              <a:buFont typeface="Arial" panose="020B0604020202020204" pitchFamily="34" charset="0"/>
              <a:buChar char="•"/>
            </a:pPr>
            <a:r>
              <a:rPr lang="fr-FR" sz="2800" dirty="0">
                <a:latin typeface="Bradley Hand ITC" panose="03070402050302030203" pitchFamily="66" charset="0"/>
              </a:rPr>
              <a:t>Une seule </a:t>
            </a:r>
          </a:p>
          <a:p>
            <a:pPr marL="342900" indent="-342900">
              <a:buFont typeface="Arial" panose="020B0604020202020204" pitchFamily="34" charset="0"/>
              <a:buChar char="•"/>
            </a:pPr>
            <a:r>
              <a:rPr lang="fr-FR" sz="2800" dirty="0">
                <a:latin typeface="Bradley Hand ITC" panose="03070402050302030203" pitchFamily="66" charset="0"/>
              </a:rPr>
              <a:t>Puce </a:t>
            </a:r>
          </a:p>
          <a:p>
            <a:pPr marL="342900" indent="-342900">
              <a:buFont typeface="Arial" panose="020B0604020202020204" pitchFamily="34" charset="0"/>
              <a:buChar char="•"/>
            </a:pPr>
            <a:r>
              <a:rPr lang="fr-FR" sz="2800" dirty="0">
                <a:latin typeface="Bradley Hand ITC" panose="03070402050302030203" pitchFamily="66" charset="0"/>
              </a:rPr>
              <a:t>Par point </a:t>
            </a:r>
          </a:p>
          <a:p>
            <a:pPr marL="342900" indent="-342900">
              <a:buFont typeface="Arial" panose="020B0604020202020204" pitchFamily="34" charset="0"/>
              <a:buChar char="•"/>
            </a:pPr>
            <a:r>
              <a:rPr lang="fr-FR" sz="2800" dirty="0">
                <a:latin typeface="Bradley Hand ITC" panose="03070402050302030203" pitchFamily="66" charset="0"/>
              </a:rPr>
              <a:t>Clé </a:t>
            </a:r>
          </a:p>
        </p:txBody>
      </p:sp>
      <p:sp>
        <p:nvSpPr>
          <p:cNvPr id="3" name="Rectangle 2"/>
          <p:cNvSpPr/>
          <p:nvPr/>
        </p:nvSpPr>
        <p:spPr>
          <a:xfrm>
            <a:off x="4789714" y="1754164"/>
            <a:ext cx="2481943" cy="3108543"/>
          </a:xfrm>
          <a:prstGeom prst="rect">
            <a:avLst/>
          </a:prstGeom>
        </p:spPr>
        <p:txBody>
          <a:bodyPr wrap="square">
            <a:spAutoFit/>
          </a:bodyPr>
          <a:lstStyle/>
          <a:p>
            <a:pPr marL="342900" indent="-342900">
              <a:buFont typeface="Arial" panose="020B0604020202020204" pitchFamily="34" charset="0"/>
              <a:buChar char="•"/>
            </a:pPr>
            <a:r>
              <a:rPr lang="fr-FR" sz="2800" dirty="0">
                <a:latin typeface="Bradley Hand ITC" panose="03070402050302030203" pitchFamily="66" charset="0"/>
              </a:rPr>
              <a:t>Trop de </a:t>
            </a:r>
          </a:p>
          <a:p>
            <a:pPr marL="342900" indent="-342900">
              <a:buFont typeface="Arial" panose="020B0604020202020204" pitchFamily="34" charset="0"/>
              <a:buChar char="•"/>
            </a:pPr>
            <a:r>
              <a:rPr lang="fr-FR" sz="2800" dirty="0">
                <a:latin typeface="Bradley Hand ITC" panose="03070402050302030203" pitchFamily="66" charset="0"/>
              </a:rPr>
              <a:t>Puces </a:t>
            </a:r>
          </a:p>
          <a:p>
            <a:pPr marL="342900" indent="-342900">
              <a:buFont typeface="Arial" panose="020B0604020202020204" pitchFamily="34" charset="0"/>
              <a:buChar char="•"/>
            </a:pPr>
            <a:r>
              <a:rPr lang="fr-FR" sz="2800" dirty="0">
                <a:latin typeface="Bradley Hand ITC" panose="03070402050302030203" pitchFamily="66" charset="0"/>
              </a:rPr>
              <a:t>Et votre </a:t>
            </a:r>
          </a:p>
          <a:p>
            <a:pPr marL="342900" indent="-342900">
              <a:buFont typeface="Arial" panose="020B0604020202020204" pitchFamily="34" charset="0"/>
              <a:buChar char="•"/>
            </a:pPr>
            <a:r>
              <a:rPr lang="fr-FR" sz="2800" dirty="0">
                <a:latin typeface="Bradley Hand ITC" panose="03070402050302030203" pitchFamily="66" charset="0"/>
              </a:rPr>
              <a:t>Message </a:t>
            </a:r>
          </a:p>
          <a:p>
            <a:pPr marL="342900" indent="-342900">
              <a:buFont typeface="Arial" panose="020B0604020202020204" pitchFamily="34" charset="0"/>
              <a:buChar char="•"/>
            </a:pPr>
            <a:r>
              <a:rPr lang="fr-FR" sz="2800" dirty="0">
                <a:latin typeface="Bradley Hand ITC" panose="03070402050302030203" pitchFamily="66" charset="0"/>
              </a:rPr>
              <a:t>Sera </a:t>
            </a:r>
          </a:p>
          <a:p>
            <a:pPr marL="342900" indent="-342900">
              <a:buFont typeface="Arial" panose="020B0604020202020204" pitchFamily="34" charset="0"/>
              <a:buChar char="•"/>
            </a:pPr>
            <a:r>
              <a:rPr lang="fr-FR" sz="2800" dirty="0" err="1">
                <a:latin typeface="Bradley Hand ITC" panose="03070402050302030203" pitchFamily="66" charset="0"/>
              </a:rPr>
              <a:t>Incompréhen</a:t>
            </a:r>
            <a:r>
              <a:rPr lang="fr-FR" sz="2800" dirty="0">
                <a:latin typeface="Bradley Hand ITC" panose="03070402050302030203" pitchFamily="66" charset="0"/>
              </a:rPr>
              <a:t> </a:t>
            </a:r>
          </a:p>
          <a:p>
            <a:r>
              <a:rPr lang="fr-FR" sz="2800" dirty="0">
                <a:latin typeface="Bradley Hand ITC" panose="03070402050302030203" pitchFamily="66" charset="0"/>
              </a:rPr>
              <a:t>    </a:t>
            </a:r>
            <a:r>
              <a:rPr lang="fr-FR" sz="2800" dirty="0" err="1">
                <a:latin typeface="Bradley Hand ITC" panose="03070402050302030203" pitchFamily="66" charset="0"/>
              </a:rPr>
              <a:t>sible</a:t>
            </a:r>
            <a:r>
              <a:rPr lang="fr-FR" sz="2800" dirty="0">
                <a:latin typeface="Bradley Hand ITC" panose="03070402050302030203" pitchFamily="66" charset="0"/>
              </a:rPr>
              <a:t>.</a:t>
            </a:r>
          </a:p>
        </p:txBody>
      </p:sp>
      <p:sp>
        <p:nvSpPr>
          <p:cNvPr id="4" name="Rectangle 3"/>
          <p:cNvSpPr/>
          <p:nvPr/>
        </p:nvSpPr>
        <p:spPr>
          <a:xfrm>
            <a:off x="8469085" y="1754164"/>
            <a:ext cx="2743201" cy="3970318"/>
          </a:xfrm>
          <a:prstGeom prst="rect">
            <a:avLst/>
          </a:prstGeom>
        </p:spPr>
        <p:txBody>
          <a:bodyPr wrap="square">
            <a:spAutoFit/>
          </a:bodyPr>
          <a:lstStyle/>
          <a:p>
            <a:pPr marL="342900" indent="-342900">
              <a:buFont typeface="Arial" panose="020B0604020202020204" pitchFamily="34" charset="0"/>
              <a:buChar char="•"/>
            </a:pPr>
            <a:r>
              <a:rPr lang="fr-FR" sz="2800" dirty="0">
                <a:latin typeface="Bradley Hand ITC" panose="03070402050302030203" pitchFamily="66" charset="0"/>
              </a:rPr>
              <a:t>Le terme </a:t>
            </a:r>
          </a:p>
          <a:p>
            <a:pPr marL="342900" indent="-342900">
              <a:buFont typeface="Arial" panose="020B0604020202020204" pitchFamily="34" charset="0"/>
              <a:buChar char="•"/>
            </a:pPr>
            <a:r>
              <a:rPr lang="fr-FR" sz="2800" dirty="0">
                <a:latin typeface="Bradley Hand ITC" panose="03070402050302030203" pitchFamily="66" charset="0"/>
              </a:rPr>
              <a:t>Bullet-Point </a:t>
            </a:r>
          </a:p>
          <a:p>
            <a:pPr marL="342900" indent="-342900">
              <a:buFont typeface="Arial" panose="020B0604020202020204" pitchFamily="34" charset="0"/>
              <a:buChar char="•"/>
            </a:pPr>
            <a:r>
              <a:rPr lang="fr-FR" sz="2800" dirty="0">
                <a:latin typeface="Bradley Hand ITC" panose="03070402050302030203" pitchFamily="66" charset="0"/>
              </a:rPr>
              <a:t>Vient </a:t>
            </a:r>
          </a:p>
          <a:p>
            <a:pPr marL="342900" indent="-342900">
              <a:buFont typeface="Arial" panose="020B0604020202020204" pitchFamily="34" charset="0"/>
              <a:buChar char="•"/>
            </a:pPr>
            <a:r>
              <a:rPr lang="fr-FR" sz="2800" dirty="0">
                <a:latin typeface="Bradley Hand ITC" panose="03070402050302030203" pitchFamily="66" charset="0"/>
              </a:rPr>
              <a:t>De personnes </a:t>
            </a:r>
          </a:p>
          <a:p>
            <a:pPr marL="342900" indent="-342900">
              <a:buFont typeface="Arial" panose="020B0604020202020204" pitchFamily="34" charset="0"/>
              <a:buChar char="•"/>
            </a:pPr>
            <a:r>
              <a:rPr lang="fr-FR" sz="2800" dirty="0">
                <a:latin typeface="Bradley Hand ITC" panose="03070402050302030203" pitchFamily="66" charset="0"/>
              </a:rPr>
              <a:t>Qui tiraient </a:t>
            </a:r>
          </a:p>
          <a:p>
            <a:pPr marL="342900" indent="-342900">
              <a:buFont typeface="Arial" panose="020B0604020202020204" pitchFamily="34" charset="0"/>
              <a:buChar char="•"/>
            </a:pPr>
            <a:r>
              <a:rPr lang="fr-FR" sz="2800" dirty="0">
                <a:latin typeface="Bradley Hand ITC" panose="03070402050302030203" pitchFamily="66" charset="0"/>
              </a:rPr>
              <a:t>À vue </a:t>
            </a:r>
          </a:p>
          <a:p>
            <a:pPr marL="342900" indent="-342900">
              <a:buFont typeface="Arial" panose="020B0604020202020204" pitchFamily="34" charset="0"/>
              <a:buChar char="•"/>
            </a:pPr>
            <a:r>
              <a:rPr lang="fr-FR" sz="2800" dirty="0">
                <a:latin typeface="Bradley Hand ITC" panose="03070402050302030203" pitchFamily="66" charset="0"/>
              </a:rPr>
              <a:t>Sur </a:t>
            </a:r>
          </a:p>
          <a:p>
            <a:pPr marL="342900" indent="-342900">
              <a:buFont typeface="Arial" panose="020B0604020202020204" pitchFamily="34" charset="0"/>
              <a:buChar char="•"/>
            </a:pPr>
            <a:r>
              <a:rPr lang="fr-FR" sz="2800" dirty="0">
                <a:latin typeface="Bradley Hand ITC" panose="03070402050302030203" pitchFamily="66" charset="0"/>
              </a:rPr>
              <a:t>Les </a:t>
            </a:r>
          </a:p>
          <a:p>
            <a:pPr marL="342900" indent="-342900">
              <a:buFont typeface="Arial" panose="020B0604020202020204" pitchFamily="34" charset="0"/>
              <a:buChar char="•"/>
            </a:pPr>
            <a:r>
              <a:rPr lang="fr-FR" sz="2800" dirty="0">
                <a:latin typeface="Bradley Hand ITC" panose="03070402050302030203" pitchFamily="66" charset="0"/>
              </a:rPr>
              <a:t>Présentateurs</a:t>
            </a:r>
            <a:endParaRPr lang="en-US" sz="2800" dirty="0">
              <a:latin typeface="Bradley Hand ITC" panose="03070402050302030203" pitchFamily="66" charset="0"/>
            </a:endParaRPr>
          </a:p>
        </p:txBody>
      </p:sp>
      <p:sp>
        <p:nvSpPr>
          <p:cNvPr id="5" name="TextBox 4"/>
          <p:cNvSpPr txBox="1"/>
          <p:nvPr/>
        </p:nvSpPr>
        <p:spPr>
          <a:xfrm>
            <a:off x="5687786" y="272142"/>
            <a:ext cx="5377544" cy="707886"/>
          </a:xfrm>
          <a:prstGeom prst="rect">
            <a:avLst/>
          </a:prstGeom>
          <a:noFill/>
        </p:spPr>
        <p:txBody>
          <a:bodyPr wrap="square" rtlCol="0">
            <a:spAutoFit/>
          </a:bodyPr>
          <a:lstStyle/>
          <a:p>
            <a:pPr algn="r"/>
            <a:r>
              <a:rPr lang="en-US" sz="4000" dirty="0"/>
              <a:t>2) Les </a:t>
            </a:r>
            <a:r>
              <a:rPr lang="en-US" sz="4000" dirty="0" err="1"/>
              <a:t>listes</a:t>
            </a:r>
            <a:r>
              <a:rPr lang="en-US" sz="4000" dirty="0"/>
              <a:t> à </a:t>
            </a:r>
            <a:r>
              <a:rPr lang="en-US" sz="4000" dirty="0" err="1"/>
              <a:t>puces</a:t>
            </a:r>
            <a:endParaRPr lang="en-US" sz="4000" dirty="0"/>
          </a:p>
        </p:txBody>
      </p:sp>
    </p:spTree>
    <p:extLst>
      <p:ext uri="{BB962C8B-B14F-4D97-AF65-F5344CB8AC3E}">
        <p14:creationId xmlns:p14="http://schemas.microsoft.com/office/powerpoint/2010/main" val="185177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317171" y="1628393"/>
            <a:ext cx="10374085" cy="5416868"/>
          </a:xfrm>
          <a:prstGeom prst="rect">
            <a:avLst/>
          </a:prstGeom>
        </p:spPr>
        <p:txBody>
          <a:bodyPr wrap="square">
            <a:spAutoFit/>
          </a:bodyPr>
          <a:lstStyle/>
          <a:p>
            <a:r>
              <a:rPr lang="fr-FR" sz="3200" dirty="0">
                <a:latin typeface="Vijaya" panose="020B0604020202020204" pitchFamily="34" charset="0"/>
                <a:cs typeface="Vijaya" panose="020B0604020202020204" pitchFamily="34" charset="0"/>
              </a:rPr>
              <a:t>Changer</a:t>
            </a:r>
            <a:r>
              <a:rPr lang="fr-FR" sz="3600" dirty="0"/>
              <a:t>    </a:t>
            </a:r>
            <a:r>
              <a:rPr lang="fr-FR" sz="4400" dirty="0">
                <a:solidFill>
                  <a:srgbClr val="FF0000"/>
                </a:solidFill>
                <a:latin typeface="Algerian" panose="04020705040A02060702" pitchFamily="82" charset="0"/>
              </a:rPr>
              <a:t>les couleurs et les </a:t>
            </a:r>
            <a:r>
              <a:rPr lang="fr-FR" sz="4000" dirty="0">
                <a:solidFill>
                  <a:srgbClr val="FF0000"/>
                </a:solidFill>
                <a:latin typeface="Algerian" panose="04020705040A02060702" pitchFamily="82" charset="0"/>
              </a:rPr>
              <a:t>polices</a:t>
            </a:r>
            <a:r>
              <a:rPr lang="fr-FR" sz="4400" dirty="0">
                <a:solidFill>
                  <a:srgbClr val="FF0000"/>
                </a:solidFill>
                <a:latin typeface="Algerian" panose="04020705040A02060702" pitchFamily="82" charset="0"/>
              </a:rPr>
              <a:t> </a:t>
            </a:r>
            <a:r>
              <a:rPr lang="fr-FR" sz="3600" dirty="0">
                <a:latin typeface="Algerian" panose="04020705040A02060702" pitchFamily="82" charset="0"/>
              </a:rPr>
              <a:t>                                            peut </a:t>
            </a:r>
            <a:r>
              <a:rPr lang="fr-FR" sz="3600" dirty="0">
                <a:solidFill>
                  <a:srgbClr val="FFC000"/>
                </a:solidFill>
                <a:latin typeface="Algerian" panose="04020705040A02060702" pitchFamily="82" charset="0"/>
              </a:rPr>
              <a:t>provoquer </a:t>
            </a:r>
            <a:r>
              <a:rPr lang="fr-FR" sz="3600" dirty="0">
                <a:latin typeface="Algerian" panose="04020705040A02060702" pitchFamily="82" charset="0"/>
              </a:rPr>
              <a:t>:       </a:t>
            </a:r>
            <a:br>
              <a:rPr lang="fr-FR" sz="3600" dirty="0">
                <a:latin typeface="Algerian" panose="04020705040A02060702" pitchFamily="82" charset="0"/>
              </a:rPr>
            </a:br>
            <a:r>
              <a:rPr lang="fr-FR" sz="3600" dirty="0"/>
              <a:t>             Distraction </a:t>
            </a:r>
            <a:r>
              <a:rPr lang="fr-FR" sz="8000" dirty="0">
                <a:solidFill>
                  <a:srgbClr val="92D050"/>
                </a:solidFill>
                <a:latin typeface="Bauhaus 93" panose="04030905020B02020C02" pitchFamily="82" charset="0"/>
              </a:rPr>
              <a:t>Confusion</a:t>
            </a:r>
            <a:r>
              <a:rPr lang="fr-FR" sz="3600" dirty="0">
                <a:solidFill>
                  <a:srgbClr val="92D050"/>
                </a:solidFill>
              </a:rPr>
              <a:t>  </a:t>
            </a:r>
            <a:r>
              <a:rPr lang="fr-FR" sz="3600" dirty="0"/>
              <a:t>       </a:t>
            </a:r>
            <a:r>
              <a:rPr lang="fr-FR" sz="3600" dirty="0">
                <a:latin typeface="Snap ITC" panose="04040A07060A02020202" pitchFamily="82" charset="0"/>
              </a:rPr>
              <a:t>Maux de </a:t>
            </a:r>
            <a:r>
              <a:rPr lang="fr-FR" sz="5400" b="1" dirty="0">
                <a:latin typeface="Snap ITC" panose="04040A07060A02020202" pitchFamily="82" charset="0"/>
              </a:rPr>
              <a:t>têtes</a:t>
            </a:r>
            <a:r>
              <a:rPr lang="fr-FR" sz="3600" dirty="0">
                <a:latin typeface="Snap ITC" panose="04040A07060A02020202" pitchFamily="82" charset="0"/>
              </a:rPr>
              <a:t>                 </a:t>
            </a:r>
            <a:r>
              <a:rPr lang="fr-FR" sz="3600" b="1" dirty="0"/>
              <a:t>Nausées</a:t>
            </a:r>
            <a:r>
              <a:rPr lang="fr-FR" sz="3600" dirty="0"/>
              <a:t> </a:t>
            </a:r>
            <a:br>
              <a:rPr lang="fr-FR" sz="3600" dirty="0"/>
            </a:br>
            <a:r>
              <a:rPr lang="fr-FR" sz="7200" b="1" i="1" dirty="0">
                <a:solidFill>
                  <a:schemeClr val="tx2"/>
                </a:solidFill>
                <a:effectLst>
                  <a:outerShdw blurRad="38100" dist="38100" dir="2700000" algn="tl">
                    <a:srgbClr val="000000">
                      <a:alpha val="43137"/>
                    </a:srgbClr>
                  </a:outerShdw>
                </a:effectLst>
                <a:latin typeface="Brush Script MT" panose="03060802040406070304" pitchFamily="66" charset="0"/>
                <a:cs typeface="Angsana New" panose="02020603050405020304" pitchFamily="18" charset="-34"/>
              </a:rPr>
              <a:t>Vomissements</a:t>
            </a:r>
            <a:r>
              <a:rPr lang="fr-FR" sz="3600" dirty="0">
                <a:solidFill>
                  <a:schemeClr val="tx2"/>
                </a:solidFill>
              </a:rPr>
              <a:t>  </a:t>
            </a:r>
            <a:r>
              <a:rPr lang="fr-FR" sz="3600" dirty="0"/>
              <a:t>                    </a:t>
            </a:r>
          </a:p>
          <a:p>
            <a:r>
              <a:rPr lang="fr-FR" sz="3600" b="1" dirty="0">
                <a:solidFill>
                  <a:srgbClr val="FF9933"/>
                </a:solidFill>
                <a:latin typeface="Curlz MT" panose="04040404050702020202" pitchFamily="82" charset="0"/>
              </a:rPr>
              <a:t>                  voir même </a:t>
            </a:r>
            <a:r>
              <a:rPr lang="fr-FR" sz="6000" b="1" dirty="0">
                <a:solidFill>
                  <a:srgbClr val="FF9933"/>
                </a:solidFill>
                <a:latin typeface="Curlz MT" panose="04040404050702020202" pitchFamily="82" charset="0"/>
              </a:rPr>
              <a:t>Saignements</a:t>
            </a:r>
            <a:r>
              <a:rPr lang="fr-FR" sz="4400" b="1" dirty="0">
                <a:solidFill>
                  <a:srgbClr val="FF9933"/>
                </a:solidFill>
                <a:latin typeface="Curlz MT" panose="04040404050702020202" pitchFamily="82" charset="0"/>
              </a:rPr>
              <a:t> des yeux</a:t>
            </a:r>
            <a:endParaRPr lang="en-US" sz="4400" b="1" dirty="0">
              <a:solidFill>
                <a:srgbClr val="FF9933"/>
              </a:solidFill>
              <a:latin typeface="Curlz MT" panose="04040404050702020202" pitchFamily="82" charset="0"/>
            </a:endParaRPr>
          </a:p>
        </p:txBody>
      </p:sp>
      <p:sp>
        <p:nvSpPr>
          <p:cNvPr id="3" name="TextBox 2"/>
          <p:cNvSpPr txBox="1"/>
          <p:nvPr/>
        </p:nvSpPr>
        <p:spPr>
          <a:xfrm>
            <a:off x="4757057" y="272142"/>
            <a:ext cx="6308273" cy="707886"/>
          </a:xfrm>
          <a:prstGeom prst="rect">
            <a:avLst/>
          </a:prstGeom>
          <a:noFill/>
        </p:spPr>
        <p:txBody>
          <a:bodyPr wrap="square" rtlCol="0">
            <a:spAutoFit/>
          </a:bodyPr>
          <a:lstStyle/>
          <a:p>
            <a:pPr algn="r"/>
            <a:r>
              <a:rPr lang="en-US" sz="4000" dirty="0">
                <a:solidFill>
                  <a:srgbClr val="33CCFF"/>
                </a:solidFill>
              </a:rPr>
              <a:t>3) Les </a:t>
            </a:r>
            <a:r>
              <a:rPr lang="en-US" sz="4000" dirty="0" err="1">
                <a:solidFill>
                  <a:srgbClr val="33CCFF"/>
                </a:solidFill>
              </a:rPr>
              <a:t>couleurs</a:t>
            </a:r>
            <a:r>
              <a:rPr lang="en-US" sz="4000" dirty="0">
                <a:solidFill>
                  <a:srgbClr val="33CCFF"/>
                </a:solidFill>
              </a:rPr>
              <a:t> et polices</a:t>
            </a:r>
          </a:p>
        </p:txBody>
      </p:sp>
    </p:spTree>
    <p:extLst>
      <p:ext uri="{BB962C8B-B14F-4D97-AF65-F5344CB8AC3E}">
        <p14:creationId xmlns:p14="http://schemas.microsoft.com/office/powerpoint/2010/main" val="168597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20202" y="272142"/>
            <a:ext cx="8945128" cy="707886"/>
          </a:xfrm>
          <a:prstGeom prst="rect">
            <a:avLst/>
          </a:prstGeom>
          <a:noFill/>
        </p:spPr>
        <p:txBody>
          <a:bodyPr wrap="square" rtlCol="0">
            <a:spAutoFit/>
          </a:bodyPr>
          <a:lstStyle/>
          <a:p>
            <a:pPr algn="r"/>
            <a:r>
              <a:rPr lang="fr-FR" sz="4000" dirty="0"/>
              <a:t>4) Et voici les preuves scientifiques</a:t>
            </a:r>
          </a:p>
        </p:txBody>
      </p:sp>
      <p:pic>
        <p:nvPicPr>
          <p:cNvPr id="1036" name="Picture 12" descr="possibly the coolest pie chart you have ever seen  |, epilepsy , epilepsy , epilepsy , epilepsy , epilepsy , epilepsy , epilepsy , epilepsy  | image tagged in funny,pie charts | made w/ Imgflip chart maker">
            <a:extLst>
              <a:ext uri="{FF2B5EF4-FFF2-40B4-BE49-F238E27FC236}">
                <a16:creationId xmlns:a16="http://schemas.microsoft.com/office/drawing/2014/main" id="{372FC2ED-05A9-4BED-92DE-6B25EB3BEB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89"/>
          <a:stretch/>
        </p:blipFill>
        <p:spPr bwMode="auto">
          <a:xfrm>
            <a:off x="1122373" y="3988251"/>
            <a:ext cx="3099361" cy="25976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0 Funny Graphs That Perfectly Explain Everyday Life">
            <a:extLst>
              <a:ext uri="{FF2B5EF4-FFF2-40B4-BE49-F238E27FC236}">
                <a16:creationId xmlns:a16="http://schemas.microsoft.com/office/drawing/2014/main" id="{70F9C2CA-FD34-436B-AF56-61D57666A0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42" t="26317" r="26996" b="7492"/>
          <a:stretch/>
        </p:blipFill>
        <p:spPr bwMode="auto">
          <a:xfrm>
            <a:off x="4430016" y="4005254"/>
            <a:ext cx="3476246" cy="25806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umour de trader 📈 on Twitter: &quot;L'analyse graphique...… &quot;">
            <a:extLst>
              <a:ext uri="{FF2B5EF4-FFF2-40B4-BE49-F238E27FC236}">
                <a16:creationId xmlns:a16="http://schemas.microsoft.com/office/drawing/2014/main" id="{FA4DDA5E-F493-4D15-A809-5582094E34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07" t="15562" r="8201" b="15316"/>
          <a:stretch/>
        </p:blipFill>
        <p:spPr bwMode="auto">
          <a:xfrm>
            <a:off x="4165172" y="1767775"/>
            <a:ext cx="4063909" cy="2076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491AF-6E9E-49AB-A051-CABB58D3A307}"/>
              </a:ext>
            </a:extLst>
          </p:cNvPr>
          <p:cNvSpPr txBox="1"/>
          <p:nvPr/>
        </p:nvSpPr>
        <p:spPr>
          <a:xfrm rot="16200000">
            <a:off x="-315700" y="2604695"/>
            <a:ext cx="2076450" cy="307777"/>
          </a:xfrm>
          <a:prstGeom prst="rect">
            <a:avLst/>
          </a:prstGeom>
          <a:noFill/>
        </p:spPr>
        <p:txBody>
          <a:bodyPr wrap="square" rtlCol="0">
            <a:spAutoFit/>
          </a:bodyPr>
          <a:lstStyle/>
          <a:p>
            <a:r>
              <a:rPr lang="fr-FR" sz="1400" b="1" dirty="0">
                <a:solidFill>
                  <a:schemeClr val="bg1">
                    <a:lumMod val="50000"/>
                  </a:schemeClr>
                </a:solidFill>
              </a:rPr>
              <a:t>Ce que vous présentez</a:t>
            </a:r>
          </a:p>
        </p:txBody>
      </p:sp>
      <p:sp>
        <p:nvSpPr>
          <p:cNvPr id="14" name="TextBox 13">
            <a:extLst>
              <a:ext uri="{FF2B5EF4-FFF2-40B4-BE49-F238E27FC236}">
                <a16:creationId xmlns:a16="http://schemas.microsoft.com/office/drawing/2014/main" id="{4D65D472-88CE-4116-BD0F-4D5A357C317C}"/>
              </a:ext>
            </a:extLst>
          </p:cNvPr>
          <p:cNvSpPr txBox="1"/>
          <p:nvPr/>
        </p:nvSpPr>
        <p:spPr>
          <a:xfrm rot="16200000">
            <a:off x="-305923" y="4899135"/>
            <a:ext cx="2029034" cy="309638"/>
          </a:xfrm>
          <a:prstGeom prst="rect">
            <a:avLst/>
          </a:prstGeom>
          <a:noFill/>
        </p:spPr>
        <p:txBody>
          <a:bodyPr wrap="square" rtlCol="0">
            <a:spAutoFit/>
          </a:bodyPr>
          <a:lstStyle/>
          <a:p>
            <a:r>
              <a:rPr lang="fr-FR" sz="1400" b="1" dirty="0">
                <a:solidFill>
                  <a:schemeClr val="bg1">
                    <a:lumMod val="50000"/>
                  </a:schemeClr>
                </a:solidFill>
              </a:rPr>
              <a:t>Les conséquences</a:t>
            </a:r>
          </a:p>
        </p:txBody>
      </p:sp>
      <p:pic>
        <p:nvPicPr>
          <p:cNvPr id="1044" name="Picture 20">
            <a:extLst>
              <a:ext uri="{FF2B5EF4-FFF2-40B4-BE49-F238E27FC236}">
                <a16:creationId xmlns:a16="http://schemas.microsoft.com/office/drawing/2014/main" id="{99BCB2F2-9467-49B1-BA52-5994DE212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4268" y="1595033"/>
            <a:ext cx="3286522" cy="220177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75AB5906-4EB7-4E11-919E-16C9C21417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4544" y="3995580"/>
            <a:ext cx="3476246" cy="259027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graphique, exercice de suites - 551944">
            <a:extLst>
              <a:ext uri="{FF2B5EF4-FFF2-40B4-BE49-F238E27FC236}">
                <a16:creationId xmlns:a16="http://schemas.microsoft.com/office/drawing/2014/main" id="{9DC9C19A-85B8-4F20-ADE2-C2FBD9AC7E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414" y="1953386"/>
            <a:ext cx="3099361" cy="1832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A8A91FE-948C-462D-A178-7E16CD3F1586}"/>
              </a:ext>
            </a:extLst>
          </p:cNvPr>
          <p:cNvSpPr txBox="1"/>
          <p:nvPr/>
        </p:nvSpPr>
        <p:spPr>
          <a:xfrm>
            <a:off x="6276109" y="1762957"/>
            <a:ext cx="1838434" cy="276999"/>
          </a:xfrm>
          <a:prstGeom prst="rect">
            <a:avLst/>
          </a:prstGeom>
          <a:noFill/>
        </p:spPr>
        <p:txBody>
          <a:bodyPr wrap="square" rtlCol="0">
            <a:spAutoFit/>
          </a:bodyPr>
          <a:lstStyle/>
          <a:p>
            <a:r>
              <a:rPr lang="en-US" sz="1200" b="1" dirty="0"/>
              <a:t>Plan de la </a:t>
            </a:r>
            <a:r>
              <a:rPr lang="en-US" sz="1200" b="1" dirty="0" err="1"/>
              <a:t>présentation</a:t>
            </a:r>
            <a:endParaRPr lang="en-US" sz="1200" b="1" dirty="0"/>
          </a:p>
        </p:txBody>
      </p:sp>
      <p:sp>
        <p:nvSpPr>
          <p:cNvPr id="19" name="TextBox 18">
            <a:extLst>
              <a:ext uri="{FF2B5EF4-FFF2-40B4-BE49-F238E27FC236}">
                <a16:creationId xmlns:a16="http://schemas.microsoft.com/office/drawing/2014/main" id="{90BA27BE-C21E-4DEB-BD0E-733A71B5820F}"/>
              </a:ext>
            </a:extLst>
          </p:cNvPr>
          <p:cNvSpPr txBox="1"/>
          <p:nvPr/>
        </p:nvSpPr>
        <p:spPr>
          <a:xfrm>
            <a:off x="1601576" y="1901456"/>
            <a:ext cx="1838434" cy="276999"/>
          </a:xfrm>
          <a:prstGeom prst="rect">
            <a:avLst/>
          </a:prstGeom>
          <a:noFill/>
        </p:spPr>
        <p:txBody>
          <a:bodyPr wrap="square" rtlCol="0">
            <a:spAutoFit/>
          </a:bodyPr>
          <a:lstStyle/>
          <a:p>
            <a:r>
              <a:rPr lang="en-US" sz="1200" b="1" dirty="0" err="1"/>
              <a:t>Nombre</a:t>
            </a:r>
            <a:r>
              <a:rPr lang="en-US" sz="1200" b="1" dirty="0"/>
              <a:t> de diapositives</a:t>
            </a:r>
          </a:p>
        </p:txBody>
      </p:sp>
    </p:spTree>
    <p:extLst>
      <p:ext uri="{BB962C8B-B14F-4D97-AF65-F5344CB8AC3E}">
        <p14:creationId xmlns:p14="http://schemas.microsoft.com/office/powerpoint/2010/main" val="181047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nodeType="withEffect">
                                  <p:stCondLst>
                                    <p:cond delay="0"/>
                                  </p:stCondLst>
                                  <p:childTnLst>
                                    <p:set>
                                      <p:cBhvr>
                                        <p:cTn id="12" dur="1" fill="hold">
                                          <p:stCondLst>
                                            <p:cond delay="0"/>
                                          </p:stCondLst>
                                        </p:cTn>
                                        <p:tgtEl>
                                          <p:spTgt spid="1048"/>
                                        </p:tgtEl>
                                        <p:attrNameLst>
                                          <p:attrName>style.visibility</p:attrName>
                                        </p:attrNameLst>
                                      </p:cBhvr>
                                      <p:to>
                                        <p:strVal val="visible"/>
                                      </p:to>
                                    </p:set>
                                    <p:anim calcmode="lin" valueType="num">
                                      <p:cBhvr>
                                        <p:cTn id="13" dur="1000" fill="hold"/>
                                        <p:tgtEl>
                                          <p:spTgt spid="1048"/>
                                        </p:tgtEl>
                                        <p:attrNameLst>
                                          <p:attrName>ppt_w</p:attrName>
                                        </p:attrNameLst>
                                      </p:cBhvr>
                                      <p:tavLst>
                                        <p:tav tm="0">
                                          <p:val>
                                            <p:fltVal val="0"/>
                                          </p:val>
                                        </p:tav>
                                        <p:tav tm="100000">
                                          <p:val>
                                            <p:strVal val="#ppt_w"/>
                                          </p:val>
                                        </p:tav>
                                      </p:tavLst>
                                    </p:anim>
                                    <p:anim calcmode="lin" valueType="num">
                                      <p:cBhvr>
                                        <p:cTn id="14" dur="1000" fill="hold"/>
                                        <p:tgtEl>
                                          <p:spTgt spid="1048"/>
                                        </p:tgtEl>
                                        <p:attrNameLst>
                                          <p:attrName>ppt_h</p:attrName>
                                        </p:attrNameLst>
                                      </p:cBhvr>
                                      <p:tavLst>
                                        <p:tav tm="0">
                                          <p:val>
                                            <p:fltVal val="0"/>
                                          </p:val>
                                        </p:tav>
                                        <p:tav tm="100000">
                                          <p:val>
                                            <p:strVal val="#ppt_h"/>
                                          </p:val>
                                        </p:tav>
                                      </p:tavLst>
                                    </p:anim>
                                    <p:anim calcmode="lin" valueType="num">
                                      <p:cBhvr>
                                        <p:cTn id="15" dur="1000" fill="hold"/>
                                        <p:tgtEl>
                                          <p:spTgt spid="1048"/>
                                        </p:tgtEl>
                                        <p:attrNameLst>
                                          <p:attrName>style.rotation</p:attrName>
                                        </p:attrNameLst>
                                      </p:cBhvr>
                                      <p:tavLst>
                                        <p:tav tm="0">
                                          <p:val>
                                            <p:fltVal val="90"/>
                                          </p:val>
                                        </p:tav>
                                        <p:tav tm="100000">
                                          <p:val>
                                            <p:fltVal val="0"/>
                                          </p:val>
                                        </p:tav>
                                      </p:tavLst>
                                    </p:anim>
                                    <p:animEffect transition="in" filter="fade">
                                      <p:cBhvr>
                                        <p:cTn id="16" dur="1000"/>
                                        <p:tgtEl>
                                          <p:spTgt spid="104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1040"/>
                                        </p:tgtEl>
                                        <p:attrNameLst>
                                          <p:attrName>style.visibility</p:attrName>
                                        </p:attrNameLst>
                                      </p:cBhvr>
                                      <p:to>
                                        <p:strVal val="visible"/>
                                      </p:to>
                                    </p:set>
                                    <p:anim calcmode="lin" valueType="num">
                                      <p:cBhvr>
                                        <p:cTn id="26" dur="500" fill="hold"/>
                                        <p:tgtEl>
                                          <p:spTgt spid="1040"/>
                                        </p:tgtEl>
                                        <p:attrNameLst>
                                          <p:attrName>ppt_w</p:attrName>
                                        </p:attrNameLst>
                                      </p:cBhvr>
                                      <p:tavLst>
                                        <p:tav tm="0">
                                          <p:val>
                                            <p:fltVal val="0"/>
                                          </p:val>
                                        </p:tav>
                                        <p:tav tm="100000">
                                          <p:val>
                                            <p:strVal val="#ppt_w"/>
                                          </p:val>
                                        </p:tav>
                                      </p:tavLst>
                                    </p:anim>
                                    <p:anim calcmode="lin" valueType="num">
                                      <p:cBhvr>
                                        <p:cTn id="27" dur="500" fill="hold"/>
                                        <p:tgtEl>
                                          <p:spTgt spid="1040"/>
                                        </p:tgtEl>
                                        <p:attrNameLst>
                                          <p:attrName>ppt_h</p:attrName>
                                        </p:attrNameLst>
                                      </p:cBhvr>
                                      <p:tavLst>
                                        <p:tav tm="0">
                                          <p:val>
                                            <p:fltVal val="0"/>
                                          </p:val>
                                        </p:tav>
                                        <p:tav tm="100000">
                                          <p:val>
                                            <p:strVal val="#ppt_h"/>
                                          </p:val>
                                        </p:tav>
                                      </p:tavLst>
                                    </p:anim>
                                    <p:animEffect transition="in" filter="fade">
                                      <p:cBhvr>
                                        <p:cTn id="28" dur="500"/>
                                        <p:tgtEl>
                                          <p:spTgt spid="104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44"/>
                                        </p:tgtEl>
                                        <p:attrNameLst>
                                          <p:attrName>style.visibility</p:attrName>
                                        </p:attrNameLst>
                                      </p:cBhvr>
                                      <p:to>
                                        <p:strVal val="visible"/>
                                      </p:to>
                                    </p:set>
                                    <p:anim calcmode="lin" valueType="num">
                                      <p:cBhvr>
                                        <p:cTn id="33" dur="1000" fill="hold"/>
                                        <p:tgtEl>
                                          <p:spTgt spid="1044"/>
                                        </p:tgtEl>
                                        <p:attrNameLst>
                                          <p:attrName>ppt_w</p:attrName>
                                        </p:attrNameLst>
                                      </p:cBhvr>
                                      <p:tavLst>
                                        <p:tav tm="0">
                                          <p:val>
                                            <p:fltVal val="0"/>
                                          </p:val>
                                        </p:tav>
                                        <p:tav tm="100000">
                                          <p:val>
                                            <p:strVal val="#ppt_w"/>
                                          </p:val>
                                        </p:tav>
                                      </p:tavLst>
                                    </p:anim>
                                    <p:anim calcmode="lin" valueType="num">
                                      <p:cBhvr>
                                        <p:cTn id="34" dur="1000" fill="hold"/>
                                        <p:tgtEl>
                                          <p:spTgt spid="1044"/>
                                        </p:tgtEl>
                                        <p:attrNameLst>
                                          <p:attrName>ppt_h</p:attrName>
                                        </p:attrNameLst>
                                      </p:cBhvr>
                                      <p:tavLst>
                                        <p:tav tm="0">
                                          <p:val>
                                            <p:fltVal val="0"/>
                                          </p:val>
                                        </p:tav>
                                        <p:tav tm="100000">
                                          <p:val>
                                            <p:strVal val="#ppt_h"/>
                                          </p:val>
                                        </p:tav>
                                      </p:tavLst>
                                    </p:anim>
                                    <p:anim calcmode="lin" valueType="num">
                                      <p:cBhvr>
                                        <p:cTn id="35" dur="1000" fill="hold"/>
                                        <p:tgtEl>
                                          <p:spTgt spid="1044"/>
                                        </p:tgtEl>
                                        <p:attrNameLst>
                                          <p:attrName>style.rotation</p:attrName>
                                        </p:attrNameLst>
                                      </p:cBhvr>
                                      <p:tavLst>
                                        <p:tav tm="0">
                                          <p:val>
                                            <p:fltVal val="90"/>
                                          </p:val>
                                        </p:tav>
                                        <p:tav tm="100000">
                                          <p:val>
                                            <p:fltVal val="0"/>
                                          </p:val>
                                        </p:tav>
                                      </p:tavLst>
                                    </p:anim>
                                    <p:animEffect transition="in" filter="fade">
                                      <p:cBhvr>
                                        <p:cTn id="36" dur="1000"/>
                                        <p:tgtEl>
                                          <p:spTgt spid="104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36"/>
                                        </p:tgtEl>
                                        <p:attrNameLst>
                                          <p:attrName>style.visibility</p:attrName>
                                        </p:attrNameLst>
                                      </p:cBhvr>
                                      <p:to>
                                        <p:strVal val="visible"/>
                                      </p:to>
                                    </p:set>
                                    <p:anim calcmode="lin" valueType="num">
                                      <p:cBhvr>
                                        <p:cTn id="41" dur="1000" fill="hold"/>
                                        <p:tgtEl>
                                          <p:spTgt spid="1036"/>
                                        </p:tgtEl>
                                        <p:attrNameLst>
                                          <p:attrName>ppt_w</p:attrName>
                                        </p:attrNameLst>
                                      </p:cBhvr>
                                      <p:tavLst>
                                        <p:tav tm="0">
                                          <p:val>
                                            <p:fltVal val="0"/>
                                          </p:val>
                                        </p:tav>
                                        <p:tav tm="100000">
                                          <p:val>
                                            <p:strVal val="#ppt_w"/>
                                          </p:val>
                                        </p:tav>
                                      </p:tavLst>
                                    </p:anim>
                                    <p:anim calcmode="lin" valueType="num">
                                      <p:cBhvr>
                                        <p:cTn id="42" dur="1000" fill="hold"/>
                                        <p:tgtEl>
                                          <p:spTgt spid="1036"/>
                                        </p:tgtEl>
                                        <p:attrNameLst>
                                          <p:attrName>ppt_h</p:attrName>
                                        </p:attrNameLst>
                                      </p:cBhvr>
                                      <p:tavLst>
                                        <p:tav tm="0">
                                          <p:val>
                                            <p:fltVal val="0"/>
                                          </p:val>
                                        </p:tav>
                                        <p:tav tm="100000">
                                          <p:val>
                                            <p:strVal val="#ppt_h"/>
                                          </p:val>
                                        </p:tav>
                                      </p:tavLst>
                                    </p:anim>
                                    <p:anim calcmode="lin" valueType="num">
                                      <p:cBhvr>
                                        <p:cTn id="43" dur="1000" fill="hold"/>
                                        <p:tgtEl>
                                          <p:spTgt spid="1036"/>
                                        </p:tgtEl>
                                        <p:attrNameLst>
                                          <p:attrName>style.rotation</p:attrName>
                                        </p:attrNameLst>
                                      </p:cBhvr>
                                      <p:tavLst>
                                        <p:tav tm="0">
                                          <p:val>
                                            <p:fltVal val="90"/>
                                          </p:val>
                                        </p:tav>
                                        <p:tav tm="100000">
                                          <p:val>
                                            <p:fltVal val="0"/>
                                          </p:val>
                                        </p:tav>
                                      </p:tavLst>
                                    </p:anim>
                                    <p:animEffect transition="in" filter="fade">
                                      <p:cBhvr>
                                        <p:cTn id="44" dur="1000"/>
                                        <p:tgtEl>
                                          <p:spTgt spid="1036"/>
                                        </p:tgtEl>
                                      </p:cBhvr>
                                    </p:animEffect>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1038"/>
                                        </p:tgtEl>
                                        <p:attrNameLst>
                                          <p:attrName>style.visibility</p:attrName>
                                        </p:attrNameLst>
                                      </p:cBhvr>
                                      <p:to>
                                        <p:strVal val="visible"/>
                                      </p:to>
                                    </p:set>
                                    <p:animEffect transition="in" filter="fade">
                                      <p:cBhvr>
                                        <p:cTn id="49" dur="2000"/>
                                        <p:tgtEl>
                                          <p:spTgt spid="1038"/>
                                        </p:tgtEl>
                                      </p:cBhvr>
                                    </p:animEffect>
                                    <p:anim calcmode="lin" valueType="num">
                                      <p:cBhvr>
                                        <p:cTn id="50" dur="2000" fill="hold"/>
                                        <p:tgtEl>
                                          <p:spTgt spid="1038"/>
                                        </p:tgtEl>
                                        <p:attrNameLst>
                                          <p:attrName>ppt_w</p:attrName>
                                        </p:attrNameLst>
                                      </p:cBhvr>
                                      <p:tavLst>
                                        <p:tav tm="0" fmla="#ppt_w*sin(2.5*pi*$)">
                                          <p:val>
                                            <p:fltVal val="0"/>
                                          </p:val>
                                        </p:tav>
                                        <p:tav tm="100000">
                                          <p:val>
                                            <p:fltVal val="1"/>
                                          </p:val>
                                        </p:tav>
                                      </p:tavLst>
                                    </p:anim>
                                    <p:anim calcmode="lin" valueType="num">
                                      <p:cBhvr>
                                        <p:cTn id="51" dur="2000" fill="hold"/>
                                        <p:tgtEl>
                                          <p:spTgt spid="1038"/>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1046"/>
                                        </p:tgtEl>
                                        <p:attrNameLst>
                                          <p:attrName>style.visibility</p:attrName>
                                        </p:attrNameLst>
                                      </p:cBhvr>
                                      <p:to>
                                        <p:strVal val="visible"/>
                                      </p:to>
                                    </p:set>
                                    <p:animEffect transition="in" filter="wipe(down)">
                                      <p:cBhvr>
                                        <p:cTn id="56" dur="580">
                                          <p:stCondLst>
                                            <p:cond delay="0"/>
                                          </p:stCondLst>
                                        </p:cTn>
                                        <p:tgtEl>
                                          <p:spTgt spid="1046"/>
                                        </p:tgtEl>
                                      </p:cBhvr>
                                    </p:animEffect>
                                    <p:anim calcmode="lin" valueType="num">
                                      <p:cBhvr>
                                        <p:cTn id="57" dur="1822" tmFilter="0,0; 0.14,0.36; 0.43,0.73; 0.71,0.91; 1.0,1.0">
                                          <p:stCondLst>
                                            <p:cond delay="0"/>
                                          </p:stCondLst>
                                        </p:cTn>
                                        <p:tgtEl>
                                          <p:spTgt spid="104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04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04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04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046"/>
                                        </p:tgtEl>
                                        <p:attrNameLst>
                                          <p:attrName>ppt_y</p:attrName>
                                        </p:attrNameLst>
                                      </p:cBhvr>
                                      <p:tavLst>
                                        <p:tav tm="0" fmla="#ppt_y-sin(pi*$)/81">
                                          <p:val>
                                            <p:fltVal val="0"/>
                                          </p:val>
                                        </p:tav>
                                        <p:tav tm="100000">
                                          <p:val>
                                            <p:fltVal val="1"/>
                                          </p:val>
                                        </p:tav>
                                      </p:tavLst>
                                    </p:anim>
                                    <p:animScale>
                                      <p:cBhvr>
                                        <p:cTn id="62" dur="26">
                                          <p:stCondLst>
                                            <p:cond delay="650"/>
                                          </p:stCondLst>
                                        </p:cTn>
                                        <p:tgtEl>
                                          <p:spTgt spid="1046"/>
                                        </p:tgtEl>
                                      </p:cBhvr>
                                      <p:to x="100000" y="60000"/>
                                    </p:animScale>
                                    <p:animScale>
                                      <p:cBhvr>
                                        <p:cTn id="63" dur="166" decel="50000">
                                          <p:stCondLst>
                                            <p:cond delay="676"/>
                                          </p:stCondLst>
                                        </p:cTn>
                                        <p:tgtEl>
                                          <p:spTgt spid="1046"/>
                                        </p:tgtEl>
                                      </p:cBhvr>
                                      <p:to x="100000" y="100000"/>
                                    </p:animScale>
                                    <p:animScale>
                                      <p:cBhvr>
                                        <p:cTn id="64" dur="26">
                                          <p:stCondLst>
                                            <p:cond delay="1312"/>
                                          </p:stCondLst>
                                        </p:cTn>
                                        <p:tgtEl>
                                          <p:spTgt spid="1046"/>
                                        </p:tgtEl>
                                      </p:cBhvr>
                                      <p:to x="100000" y="80000"/>
                                    </p:animScale>
                                    <p:animScale>
                                      <p:cBhvr>
                                        <p:cTn id="65" dur="166" decel="50000">
                                          <p:stCondLst>
                                            <p:cond delay="1338"/>
                                          </p:stCondLst>
                                        </p:cTn>
                                        <p:tgtEl>
                                          <p:spTgt spid="1046"/>
                                        </p:tgtEl>
                                      </p:cBhvr>
                                      <p:to x="100000" y="100000"/>
                                    </p:animScale>
                                    <p:animScale>
                                      <p:cBhvr>
                                        <p:cTn id="66" dur="26">
                                          <p:stCondLst>
                                            <p:cond delay="1642"/>
                                          </p:stCondLst>
                                        </p:cTn>
                                        <p:tgtEl>
                                          <p:spTgt spid="1046"/>
                                        </p:tgtEl>
                                      </p:cBhvr>
                                      <p:to x="100000" y="90000"/>
                                    </p:animScale>
                                    <p:animScale>
                                      <p:cBhvr>
                                        <p:cTn id="67" dur="166" decel="50000">
                                          <p:stCondLst>
                                            <p:cond delay="1668"/>
                                          </p:stCondLst>
                                        </p:cTn>
                                        <p:tgtEl>
                                          <p:spTgt spid="1046"/>
                                        </p:tgtEl>
                                      </p:cBhvr>
                                      <p:to x="100000" y="100000"/>
                                    </p:animScale>
                                    <p:animScale>
                                      <p:cBhvr>
                                        <p:cTn id="68" dur="26">
                                          <p:stCondLst>
                                            <p:cond delay="1808"/>
                                          </p:stCondLst>
                                        </p:cTn>
                                        <p:tgtEl>
                                          <p:spTgt spid="1046"/>
                                        </p:tgtEl>
                                      </p:cBhvr>
                                      <p:to x="100000" y="95000"/>
                                    </p:animScale>
                                    <p:animScale>
                                      <p:cBhvr>
                                        <p:cTn id="69" dur="166" decel="50000">
                                          <p:stCondLst>
                                            <p:cond delay="1834"/>
                                          </p:stCondLst>
                                        </p:cTn>
                                        <p:tgtEl>
                                          <p:spTgt spid="10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6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lstStyle/>
          <a:p>
            <a:r>
              <a:rPr lang="fr-FR" dirty="0">
                <a:solidFill>
                  <a:srgbClr val="002060"/>
                </a:solidFill>
              </a:rPr>
              <a:t>Réussir vos présentations</a:t>
            </a:r>
          </a:p>
        </p:txBody>
      </p:sp>
      <p:sp>
        <p:nvSpPr>
          <p:cNvPr id="7" name="Subtitle 6"/>
          <p:cNvSpPr>
            <a:spLocks noGrp="1"/>
          </p:cNvSpPr>
          <p:nvPr>
            <p:ph type="subTitle" idx="1"/>
          </p:nvPr>
        </p:nvSpPr>
        <p:spPr/>
        <p:txBody>
          <a:bodyPr>
            <a:normAutofit/>
          </a:bodyPr>
          <a:lstStyle/>
          <a:p>
            <a:r>
              <a:rPr lang="fr-FR" b="1" dirty="0" err="1">
                <a:solidFill>
                  <a:srgbClr val="002060"/>
                </a:solidFill>
              </a:rPr>
              <a:t>Alptitude</a:t>
            </a:r>
            <a:r>
              <a:rPr lang="fr-FR" dirty="0">
                <a:solidFill>
                  <a:srgbClr val="002060"/>
                </a:solidFill>
              </a:rPr>
              <a:t> </a:t>
            </a:r>
          </a:p>
          <a:p>
            <a:endParaRPr lang="fr-FR" dirty="0">
              <a:solidFill>
                <a:srgbClr val="002060"/>
              </a:solidFill>
            </a:endParaRPr>
          </a:p>
          <a:p>
            <a:r>
              <a:rPr lang="fr-FR" sz="1600" dirty="0">
                <a:solidFill>
                  <a:srgbClr val="002060"/>
                </a:solidFill>
              </a:rPr>
              <a:t>Catherine Nenin - STMicroelectronics - Mai 2022</a:t>
            </a:r>
          </a:p>
        </p:txBody>
      </p:sp>
      <p:sp>
        <p:nvSpPr>
          <p:cNvPr id="5" name="Picture Placeholder 4"/>
          <p:cNvSpPr>
            <a:spLocks noGrp="1"/>
          </p:cNvSpPr>
          <p:nvPr>
            <p:ph type="pic" sz="quarter" idx="13"/>
          </p:nvPr>
        </p:nvSpPr>
        <p:spPr/>
      </p:sp>
      <p:pic>
        <p:nvPicPr>
          <p:cNvPr id="1026" name="Picture 2" descr="Résultat de recherche d'images pour &quot;reussir presentation.&quot;"/>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981063" y="1310656"/>
            <a:ext cx="5210937" cy="428160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0" descr="Alptitude Logo web.jpg"/>
          <p:cNvPicPr/>
          <p:nvPr/>
        </p:nvPicPr>
        <p:blipFill>
          <a:blip r:embed="rId4"/>
          <a:stretch>
            <a:fillRect/>
          </a:stretch>
        </p:blipFill>
        <p:spPr>
          <a:xfrm>
            <a:off x="1104900" y="4058742"/>
            <a:ext cx="2715895" cy="822960"/>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06418" y="0"/>
            <a:ext cx="11085582" cy="1096962"/>
          </a:xfrm>
        </p:spPr>
        <p:txBody>
          <a:bodyPr>
            <a:noAutofit/>
          </a:bodyPr>
          <a:lstStyle/>
          <a:p>
            <a:r>
              <a:rPr lang="fr-FR" sz="4000" dirty="0">
                <a:solidFill>
                  <a:srgbClr val="002060"/>
                </a:solidFill>
              </a:rPr>
              <a:t>A quoi bon ?</a:t>
            </a:r>
          </a:p>
        </p:txBody>
      </p:sp>
      <p:sp>
        <p:nvSpPr>
          <p:cNvPr id="7" name="Content Placeholder 5"/>
          <p:cNvSpPr txBox="1">
            <a:spLocks/>
          </p:cNvSpPr>
          <p:nvPr/>
        </p:nvSpPr>
        <p:spPr>
          <a:xfrm>
            <a:off x="6471556" y="1798322"/>
            <a:ext cx="4914900"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fr-FR" sz="4000" dirty="0">
                <a:solidFill>
                  <a:srgbClr val="00B0F0"/>
                </a:solidFill>
              </a:rPr>
              <a:t>Dans la majorité des cas, l’audience ne retient pas plus de  </a:t>
            </a:r>
            <a:r>
              <a:rPr lang="fr-FR" sz="8800" dirty="0">
                <a:solidFill>
                  <a:srgbClr val="002060"/>
                </a:solidFill>
              </a:rPr>
              <a:t>10%</a:t>
            </a:r>
            <a:r>
              <a:rPr lang="fr-FR" sz="4000" dirty="0">
                <a:solidFill>
                  <a:srgbClr val="00B0F0"/>
                </a:solidFill>
              </a:rPr>
              <a:t> </a:t>
            </a:r>
            <a:br>
              <a:rPr lang="fr-FR" sz="4000" dirty="0">
                <a:solidFill>
                  <a:srgbClr val="00B0F0"/>
                </a:solidFill>
              </a:rPr>
            </a:br>
            <a:r>
              <a:rPr lang="fr-FR" sz="4000" dirty="0">
                <a:solidFill>
                  <a:srgbClr val="00B0F0"/>
                </a:solidFill>
              </a:rPr>
              <a:t>de ce qui est présenté </a:t>
            </a:r>
            <a:r>
              <a:rPr lang="fr-FR" sz="1800" dirty="0">
                <a:solidFill>
                  <a:srgbClr val="00B0F0"/>
                </a:solidFill>
              </a:rPr>
              <a:t>(*)</a:t>
            </a:r>
          </a:p>
        </p:txBody>
      </p:sp>
      <p:sp>
        <p:nvSpPr>
          <p:cNvPr id="8" name="TextBox 7"/>
          <p:cNvSpPr txBox="1"/>
          <p:nvPr/>
        </p:nvSpPr>
        <p:spPr>
          <a:xfrm>
            <a:off x="5159829" y="6416040"/>
            <a:ext cx="6826431" cy="307777"/>
          </a:xfrm>
          <a:prstGeom prst="rect">
            <a:avLst/>
          </a:prstGeom>
          <a:noFill/>
        </p:spPr>
        <p:txBody>
          <a:bodyPr wrap="square" rtlCol="0">
            <a:spAutoFit/>
          </a:bodyPr>
          <a:lstStyle/>
          <a:p>
            <a:pPr algn="r"/>
            <a:r>
              <a:rPr lang="fr-FR" sz="1400" i="1" dirty="0">
                <a:solidFill>
                  <a:srgbClr val="00B0F0"/>
                </a:solidFill>
              </a:rPr>
              <a:t>(*) données rigoureuses basées sur des années d’expérience personnelle </a:t>
            </a:r>
            <a:r>
              <a:rPr lang="fr-FR" sz="1400" i="1" dirty="0">
                <a:solidFill>
                  <a:srgbClr val="00B0F0"/>
                </a:solidFill>
                <a:sym typeface="Wingdings" panose="05000000000000000000" pitchFamily="2" charset="2"/>
              </a:rPr>
              <a:t></a:t>
            </a:r>
            <a:endParaRPr lang="fr-FR" sz="1400" i="1" dirty="0">
              <a:solidFill>
                <a:srgbClr val="00B0F0"/>
              </a:solidFill>
            </a:endParaRPr>
          </a:p>
        </p:txBody>
      </p:sp>
      <p:sp>
        <p:nvSpPr>
          <p:cNvPr id="10" name="Content Placeholder 5"/>
          <p:cNvSpPr txBox="1">
            <a:spLocks/>
          </p:cNvSpPr>
          <p:nvPr/>
        </p:nvSpPr>
        <p:spPr>
          <a:xfrm>
            <a:off x="943128" y="1798322"/>
            <a:ext cx="4914900"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ctr">
              <a:buFont typeface="Wingdings" panose="05000000000000000000" pitchFamily="2" charset="2"/>
              <a:buNone/>
            </a:pPr>
            <a:r>
              <a:rPr lang="fr-FR" sz="4000" dirty="0">
                <a:solidFill>
                  <a:srgbClr val="00B0F0"/>
                </a:solidFill>
              </a:rPr>
              <a:t>Quelque soit votre carrière, dans plus de </a:t>
            </a:r>
            <a:r>
              <a:rPr lang="fr-FR" sz="8800" dirty="0">
                <a:solidFill>
                  <a:srgbClr val="002060"/>
                </a:solidFill>
              </a:rPr>
              <a:t>99%</a:t>
            </a:r>
            <a:r>
              <a:rPr lang="fr-FR" sz="4000" dirty="0">
                <a:solidFill>
                  <a:srgbClr val="00B0F0"/>
                </a:solidFill>
              </a:rPr>
              <a:t> </a:t>
            </a:r>
            <a:br>
              <a:rPr lang="fr-FR" sz="4000" dirty="0">
                <a:solidFill>
                  <a:srgbClr val="00B0F0"/>
                </a:solidFill>
              </a:rPr>
            </a:br>
            <a:r>
              <a:rPr lang="fr-FR" sz="4000" dirty="0">
                <a:solidFill>
                  <a:srgbClr val="00B0F0"/>
                </a:solidFill>
              </a:rPr>
              <a:t>des cas vous aurez </a:t>
            </a:r>
            <a:br>
              <a:rPr lang="fr-FR" sz="4000" dirty="0">
                <a:solidFill>
                  <a:srgbClr val="00B0F0"/>
                </a:solidFill>
              </a:rPr>
            </a:br>
            <a:r>
              <a:rPr lang="fr-FR" sz="4000" dirty="0">
                <a:solidFill>
                  <a:srgbClr val="00B0F0"/>
                </a:solidFill>
              </a:rPr>
              <a:t>besoin de faire des présentations </a:t>
            </a:r>
            <a:r>
              <a:rPr lang="fr-FR" sz="1800" dirty="0">
                <a:solidFill>
                  <a:srgbClr val="00B0F0"/>
                </a:solidFill>
              </a:rPr>
              <a:t>(*)</a:t>
            </a:r>
          </a:p>
        </p:txBody>
      </p:sp>
    </p:spTree>
    <p:extLst>
      <p:ext uri="{BB962C8B-B14F-4D97-AF65-F5344CB8AC3E}">
        <p14:creationId xmlns:p14="http://schemas.microsoft.com/office/powerpoint/2010/main" val="271480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PPVER" val="ഽസഺ"/>
  <p:tag name="RANDOM" val="10"/>
  <p:tag name="CLINAME" val="ൟ൸്൶൫ൽൽ൳൰൳൯൮!ൟ൸്൶൫ൽൽ൳൰൳൯൮!ൟ൸്൶൫ൽൽ൳൰൳൯൮"/>
  <p:tag name="DATETIME" val="ിഹ഼ഹ഼ഺ഻ൂപപ഻ഺൄ഻ൂോൗപല൑ൗ൞വ഼ൄഺള!ിഹ഻ൃഹ഼ഺ഼഻പപ഻ീൄഽൃപല൑ൗ൞വ഼ൄഺള!ിഹ഻ൃഹ഼ഺ഼഻പപ഻ീൄഽൃപല൑ൗ൞വ഼ൄഺള"/>
  <p:tag name="DONEBY" val="൝൞൦൴൯൫൸ഷൖ൹ൿ൳ൽപ൭൲൫൷ൺൽ൯൳ං!൥ൟ൸്൶൫ൽൽ൳൰൳൯൮൧പൈപോ൓൚പ൲൫൸൮൹඀൯ർ!൥ൟ൸്൶൫ൽൽ൳൰൳൯൮൧പൈപോ൓൚പ൲൫൸൮൹඀൯ർ"/>
  <p:tag name="IPADDRESS" val="൑ൠോ്ൡൖഽ഻഻ൂ!൑ൠോ്ൡൖഽഽഽി!൑ൠോ്ൡൖഽഽഽി"/>
  <p:tag name="CHECKSUM" val="ിി഻ഽ!ിൂ഼ഺ!ിൂ഼ഺ"/>
</p:tagLst>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www.w3.org/XML/1998/namespace"/>
    <ds:schemaRef ds:uri="http://purl.org/dc/terms/"/>
    <ds:schemaRef ds:uri="4873beb7-5857-4685-be1f-d57550cc96cc"/>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11244</TotalTime>
  <Words>1174</Words>
  <Application>Microsoft Office PowerPoint</Application>
  <PresentationFormat>Widescreen</PresentationFormat>
  <Paragraphs>245</Paragraphs>
  <Slides>35</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Algerian</vt:lpstr>
      <vt:lpstr>Arial</vt:lpstr>
      <vt:lpstr>Bauhaus 93</vt:lpstr>
      <vt:lpstr>Bradley Hand ITC</vt:lpstr>
      <vt:lpstr>Brush Script MT</vt:lpstr>
      <vt:lpstr>Curlz MT</vt:lpstr>
      <vt:lpstr>Euphemia</vt:lpstr>
      <vt:lpstr>Segoe Script</vt:lpstr>
      <vt:lpstr>Snap ITC</vt:lpstr>
      <vt:lpstr>Vijaya</vt:lpstr>
      <vt:lpstr>Vladimir Script</vt:lpstr>
      <vt:lpstr>Wingdings</vt:lpstr>
      <vt:lpstr>Academic Literature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Réussir vos présentations</vt:lpstr>
      <vt:lpstr>A quoi bon ?</vt:lpstr>
      <vt:lpstr>Réussir vos présentations - Agenda</vt:lpstr>
      <vt:lpstr>Conception: A qui parlez vous?  </vt:lpstr>
      <vt:lpstr>Conception: Commencez par la fin !</vt:lpstr>
      <vt:lpstr>Conception: 3 messages maximum</vt:lpstr>
      <vt:lpstr>Réussir vos présentations - Conception</vt:lpstr>
      <vt:lpstr>Production: 1 modèle</vt:lpstr>
      <vt:lpstr>Production: Limiter les diapos!</vt:lpstr>
      <vt:lpstr>Production: 1 idée = 1 diapositive</vt:lpstr>
      <vt:lpstr>Production: Simple &amp; Court</vt:lpstr>
      <vt:lpstr>Production: utilisez des visuels adaptés ! </vt:lpstr>
      <vt:lpstr>Réussir vos présentations - Production</vt:lpstr>
      <vt:lpstr>Gestion: répétez, puis … répétez</vt:lpstr>
      <vt:lpstr>Gestion: cherchez les retours (bienveillants)</vt:lpstr>
      <vt:lpstr>Gestion: repérez et éliminer vos gènes</vt:lpstr>
      <vt:lpstr>Réussir vos présentations - Gestion</vt:lpstr>
      <vt:lpstr>PowerPoint Presentation</vt:lpstr>
      <vt:lpstr>Exécution: votre corps communique !</vt:lpstr>
      <vt:lpstr>Exécution: Respirez, ça aide à survivre !</vt:lpstr>
      <vt:lpstr>Exécution: « Les silences sont d’or»</vt:lpstr>
      <vt:lpstr>Exécution : Modulez votre voix !</vt:lpstr>
      <vt:lpstr>Exécution: les 15 minutes qui précèdent…</vt:lpstr>
      <vt:lpstr>Réussir vos présentations - Exécution</vt:lpstr>
      <vt:lpstr>Réussir vos présentations - Conclusion</vt:lpstr>
      <vt:lpstr>Réussir vos présentations</vt:lpstr>
      <vt:lpstr>Vous avez tout le potentiel en vous ! </vt:lpstr>
      <vt:lpstr>Questions / Reponses</vt:lpstr>
    </vt:vector>
  </TitlesOfParts>
  <Company>STMicroelectronics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Réussir votre présentation</dc:title>
  <dc:creator>Jean-Louis CHAMPSEIX</dc:creator>
  <cp:lastModifiedBy>Catherine NENIN</cp:lastModifiedBy>
  <cp:revision>108</cp:revision>
  <cp:lastPrinted>2018-05-07T11:32:07Z</cp:lastPrinted>
  <dcterms:created xsi:type="dcterms:W3CDTF">2018-05-02T08:08:45Z</dcterms:created>
  <dcterms:modified xsi:type="dcterms:W3CDTF">2022-05-18T10:04:06Z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SIP_Label_cf8c7287-838c-46dd-b281-b1140229e67a_Enabled">
    <vt:lpwstr>true</vt:lpwstr>
  </property>
  <property fmtid="{D5CDD505-2E9C-101B-9397-08002B2CF9AE}" pid="9" name="MSIP_Label_cf8c7287-838c-46dd-b281-b1140229e67a_SetDate">
    <vt:lpwstr>2021-05-20T09:57:14Z</vt:lpwstr>
  </property>
  <property fmtid="{D5CDD505-2E9C-101B-9397-08002B2CF9AE}" pid="10" name="MSIP_Label_cf8c7287-838c-46dd-b281-b1140229e67a_Method">
    <vt:lpwstr>Privileged</vt:lpwstr>
  </property>
  <property fmtid="{D5CDD505-2E9C-101B-9397-08002B2CF9AE}" pid="11" name="MSIP_Label_cf8c7287-838c-46dd-b281-b1140229e67a_Name">
    <vt:lpwstr>cf8c7287-838c-46dd-b281-b1140229e67a</vt:lpwstr>
  </property>
  <property fmtid="{D5CDD505-2E9C-101B-9397-08002B2CF9AE}" pid="12" name="MSIP_Label_cf8c7287-838c-46dd-b281-b1140229e67a_SiteId">
    <vt:lpwstr>75e027c9-20d5-47d5-b82f-77d7cd041e8f</vt:lpwstr>
  </property>
  <property fmtid="{D5CDD505-2E9C-101B-9397-08002B2CF9AE}" pid="13" name="MSIP_Label_cf8c7287-838c-46dd-b281-b1140229e67a_ActionId">
    <vt:lpwstr>10ca88f0-3f67-4ee3-ad85-bc177facb642</vt:lpwstr>
  </property>
  <property fmtid="{D5CDD505-2E9C-101B-9397-08002B2CF9AE}" pid="14" name="MSIP_Label_cf8c7287-838c-46dd-b281-b1140229e67a_ContentBits">
    <vt:lpwstr>0</vt:lpwstr>
  </property>
</Properties>
</file>