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891" r:id="rId2"/>
  </p:sldMasterIdLst>
  <p:notesMasterIdLst>
    <p:notesMasterId r:id="rId16"/>
  </p:notesMasterIdLst>
  <p:sldIdLst>
    <p:sldId id="287" r:id="rId3"/>
    <p:sldId id="312" r:id="rId4"/>
    <p:sldId id="268" r:id="rId5"/>
    <p:sldId id="272" r:id="rId6"/>
    <p:sldId id="269" r:id="rId7"/>
    <p:sldId id="288" r:id="rId8"/>
    <p:sldId id="289" r:id="rId9"/>
    <p:sldId id="313" r:id="rId10"/>
    <p:sldId id="314" r:id="rId11"/>
    <p:sldId id="303" r:id="rId12"/>
    <p:sldId id="302" r:id="rId13"/>
    <p:sldId id="283" r:id="rId14"/>
    <p:sldId id="284" r:id="rId15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marL="0" algn="l" defTabSz="914400" rtl="0" eaLnBrk="1" latinLnBrk="0" hangingPunct="1">
      <a:spcBef>
        <a:spcPts val="1200"/>
      </a:spcBef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84400" indent="-284400" algn="l" defTabSz="914400" rtl="0" eaLnBrk="1" latinLnBrk="0" hangingPunct="1">
      <a:spcBef>
        <a:spcPts val="1200"/>
      </a:spcBef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568800" indent="-284400" algn="l" defTabSz="914400" rtl="0" eaLnBrk="1" latinLnBrk="0" hangingPunct="1">
      <a:spcBef>
        <a:spcPts val="1200"/>
      </a:spcBef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853200" indent="-284400" algn="l" defTabSz="914400" rtl="0" eaLnBrk="1" latinLnBrk="0" hangingPunct="1">
      <a:spcBef>
        <a:spcPts val="1200"/>
      </a:spcBef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137600" indent="-284400" algn="l" defTabSz="914400" rtl="0" eaLnBrk="1" latinLnBrk="0" hangingPunct="1">
      <a:spcBef>
        <a:spcPts val="1200"/>
      </a:spcBef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298">
          <p15:clr>
            <a:srgbClr val="A4A3A4"/>
          </p15:clr>
        </p15:guide>
        <p15:guide id="6" orient="horz" pos="1616">
          <p15:clr>
            <a:srgbClr val="A4A3A4"/>
          </p15:clr>
        </p15:guide>
        <p15:guide id="7" orient="horz" pos="1797">
          <p15:clr>
            <a:srgbClr val="A4A3A4"/>
          </p15:clr>
        </p15:guide>
        <p15:guide id="8" orient="horz" pos="2069">
          <p15:clr>
            <a:srgbClr val="A4A3A4"/>
          </p15:clr>
        </p15:guide>
        <p15:guide id="9" orient="horz" pos="2251">
          <p15:clr>
            <a:srgbClr val="A4A3A4"/>
          </p15:clr>
        </p15:guide>
        <p15:guide id="10" orient="horz" pos="2523">
          <p15:clr>
            <a:srgbClr val="A4A3A4"/>
          </p15:clr>
        </p15:guide>
        <p15:guide id="11" orient="horz" pos="2704">
          <p15:clr>
            <a:srgbClr val="A4A3A4"/>
          </p15:clr>
        </p15:guide>
        <p15:guide id="12" orient="horz" pos="3022">
          <p15:clr>
            <a:srgbClr val="A4A3A4"/>
          </p15:clr>
        </p15:guide>
        <p15:guide id="13" orient="horz" pos="3203">
          <p15:clr>
            <a:srgbClr val="A4A3A4"/>
          </p15:clr>
        </p15:guide>
        <p15:guide id="14" orient="horz" pos="3521">
          <p15:clr>
            <a:srgbClr val="A4A3A4"/>
          </p15:clr>
        </p15:guide>
        <p15:guide id="15" orient="horz" pos="3702">
          <p15:clr>
            <a:srgbClr val="A4A3A4"/>
          </p15:clr>
        </p15:guide>
        <p15:guide id="16" orient="horz" pos="3929">
          <p15:clr>
            <a:srgbClr val="A4A3A4"/>
          </p15:clr>
        </p15:guide>
        <p15:guide id="17" orient="horz" pos="4196">
          <p15:clr>
            <a:srgbClr val="A4A3A4"/>
          </p15:clr>
        </p15:guide>
        <p15:guide id="18" orient="horz" pos="4319">
          <p15:clr>
            <a:srgbClr val="A4A3A4"/>
          </p15:clr>
        </p15:guide>
        <p15:guide id="19" pos="295">
          <p15:clr>
            <a:srgbClr val="A4A3A4"/>
          </p15:clr>
        </p15:guide>
        <p15:guide id="20" pos="612">
          <p15:clr>
            <a:srgbClr val="A4A3A4"/>
          </p15:clr>
        </p15:guide>
        <p15:guide id="21" pos="748">
          <p15:clr>
            <a:srgbClr val="A4A3A4"/>
          </p15:clr>
        </p15:guide>
        <p15:guide id="22" pos="1066">
          <p15:clr>
            <a:srgbClr val="A4A3A4"/>
          </p15:clr>
        </p15:guide>
        <p15:guide id="23" pos="1202">
          <p15:clr>
            <a:srgbClr val="A4A3A4"/>
          </p15:clr>
        </p15:guide>
        <p15:guide id="24" pos="1519">
          <p15:clr>
            <a:srgbClr val="A4A3A4"/>
          </p15:clr>
        </p15:guide>
        <p15:guide id="25" pos="1655">
          <p15:clr>
            <a:srgbClr val="A4A3A4"/>
          </p15:clr>
        </p15:guide>
        <p15:guide id="26" pos="1973">
          <p15:clr>
            <a:srgbClr val="A4A3A4"/>
          </p15:clr>
        </p15:guide>
        <p15:guide id="27" pos="2109">
          <p15:clr>
            <a:srgbClr val="A4A3A4"/>
          </p15:clr>
        </p15:guide>
        <p15:guide id="28" pos="2426">
          <p15:clr>
            <a:srgbClr val="A4A3A4"/>
          </p15:clr>
        </p15:guide>
        <p15:guide id="29" pos="2562">
          <p15:clr>
            <a:srgbClr val="A4A3A4"/>
          </p15:clr>
        </p15:guide>
        <p15:guide id="30" pos="2835">
          <p15:clr>
            <a:srgbClr val="A4A3A4"/>
          </p15:clr>
        </p15:guide>
        <p15:guide id="31" pos="2925">
          <p15:clr>
            <a:srgbClr val="A4A3A4"/>
          </p15:clr>
        </p15:guide>
        <p15:guide id="32" pos="3198">
          <p15:clr>
            <a:srgbClr val="A4A3A4"/>
          </p15:clr>
        </p15:guide>
        <p15:guide id="33" pos="3334">
          <p15:clr>
            <a:srgbClr val="A4A3A4"/>
          </p15:clr>
        </p15:guide>
        <p15:guide id="34" pos="3651">
          <p15:clr>
            <a:srgbClr val="A4A3A4"/>
          </p15:clr>
        </p15:guide>
        <p15:guide id="35" pos="3787">
          <p15:clr>
            <a:srgbClr val="A4A3A4"/>
          </p15:clr>
        </p15:guide>
        <p15:guide id="36" pos="4105">
          <p15:clr>
            <a:srgbClr val="A4A3A4"/>
          </p15:clr>
        </p15:guide>
        <p15:guide id="37" pos="4241">
          <p15:clr>
            <a:srgbClr val="A4A3A4"/>
          </p15:clr>
        </p15:guide>
        <p15:guide id="38" pos="4558">
          <p15:clr>
            <a:srgbClr val="A4A3A4"/>
          </p15:clr>
        </p15:guide>
        <p15:guide id="39" pos="4694">
          <p15:clr>
            <a:srgbClr val="A4A3A4"/>
          </p15:clr>
        </p15:guide>
        <p15:guide id="40" pos="5012">
          <p15:clr>
            <a:srgbClr val="A4A3A4"/>
          </p15:clr>
        </p15:guide>
        <p15:guide id="41" pos="5148">
          <p15:clr>
            <a:srgbClr val="A4A3A4"/>
          </p15:clr>
        </p15:guide>
        <p15:guide id="42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3974">
          <p15:clr>
            <a:srgbClr val="A4A3A4"/>
          </p15:clr>
        </p15:guide>
        <p15:guide id="3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93D"/>
    <a:srgbClr val="B62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CE7222B-7D15-4F8D-93D9-5B12C0707B0C}">
  <a:tblStyle styleId="{8CE7222B-7D15-4F8D-93D9-5B12C0707B0C}" styleName="GIV Table Style 1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ap="flat" cmpd="sng" algn="ctr">
              <a:solidFill>
                <a:schemeClr val="lt2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firstCo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ap="flat" cmpd="sng" algn="ctr">
              <a:solidFill>
                <a:schemeClr val="lt2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Col>
    <a:la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solidFill>
            <a:schemeClr val="dk1"/>
          </a:solidFill>
        </a:fill>
      </a:tcStyle>
    </a:lastRow>
    <a:swCell>
      <a:tcTxStyle b="on" i="off">
        <a:fontRef idx="minor"/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solidFill>
            <a:schemeClr val="dk1"/>
          </a:solidFill>
        </a:fill>
      </a:tcStyle>
    </a:swCell>
    <a:firstRow>
      <a:tcTxStyle b="off" i="off">
        <a:fontRef idx="minor"/>
        <a:schemeClr val="tx1"/>
      </a:tcTxStyle>
      <a:tcStyle>
        <a:tcBdr/>
        <a:fill>
          <a:noFill/>
        </a:fill>
      </a:tcStyle>
    </a:firstRow>
  </a:tblStyle>
  <a:tblStyle styleId="{D29E3E55-573E-4111-B465-7EFAE0E4605F}" styleName="GIV Tabel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ap="flat" cmpd="sng" algn="ctr">
              <a:solidFill>
                <a:schemeClr val="lt2"/>
              </a:solidFill>
              <a:prstDash val="solid"/>
            </a:ln>
          </a:insideH>
          <a:insideV>
            <a:ln w="6350" cap="flat" cmpd="sng" algn="ctr">
              <a:solidFill>
                <a:schemeClr val="accent3"/>
              </a:solidFill>
              <a:prstDash val="solid"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9" autoAdjust="0"/>
  </p:normalViewPr>
  <p:slideViewPr>
    <p:cSldViewPr snapToObjects="1">
      <p:cViewPr varScale="1">
        <p:scale>
          <a:sx n="83" d="100"/>
          <a:sy n="83" d="100"/>
        </p:scale>
        <p:origin x="1596" y="78"/>
      </p:cViewPr>
      <p:guideLst>
        <p:guide orient="horz" pos="255"/>
        <p:guide orient="horz" pos="663"/>
        <p:guide orient="horz" pos="981"/>
        <p:guide orient="horz" pos="1117"/>
        <p:guide orient="horz" pos="1298"/>
        <p:guide orient="horz" pos="1616"/>
        <p:guide orient="horz" pos="1797"/>
        <p:guide orient="horz" pos="2069"/>
        <p:guide orient="horz" pos="2251"/>
        <p:guide orient="horz" pos="2523"/>
        <p:guide orient="horz" pos="2704"/>
        <p:guide orient="horz" pos="3022"/>
        <p:guide orient="horz" pos="3203"/>
        <p:guide orient="horz" pos="3521"/>
        <p:guide orient="horz" pos="3702"/>
        <p:guide orient="horz" pos="3929"/>
        <p:guide orient="horz" pos="4196"/>
        <p:guide orient="horz" pos="4319"/>
        <p:guide pos="295"/>
        <p:guide pos="612"/>
        <p:guide pos="748"/>
        <p:guide pos="1066"/>
        <p:guide pos="1202"/>
        <p:guide pos="1519"/>
        <p:guide pos="1655"/>
        <p:guide pos="1973"/>
        <p:guide pos="2109"/>
        <p:guide pos="2426"/>
        <p:guide pos="2562"/>
        <p:guide pos="2835"/>
        <p:guide pos="2925"/>
        <p:guide pos="3198"/>
        <p:guide pos="3334"/>
        <p:guide pos="3651"/>
        <p:guide pos="3787"/>
        <p:guide pos="4105"/>
        <p:guide pos="4241"/>
        <p:guide pos="4558"/>
        <p:guide pos="4694"/>
        <p:guide pos="5012"/>
        <p:guide pos="5148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4A36D-35B1-4FA4-B21E-20C013683A85}" type="datetimeFigureOut">
              <a:rPr lang="de-CH" smtClean="0"/>
              <a:t>12.09.2022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A435A-B62F-4A8B-AF37-7A4AD5112EA2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505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557337"/>
            <a:ext cx="8207375" cy="4679951"/>
          </a:xfrm>
        </p:spPr>
        <p:txBody>
          <a:bodyPr numCol="1"/>
          <a:lstStyle>
            <a:lvl1pPr marL="702000" indent="-702000">
              <a:buFont typeface="+mj-lt"/>
              <a:buAutoNum type="arabicPeriod"/>
              <a:defRPr b="1" baseline="0"/>
            </a:lvl1pPr>
            <a:lvl2pPr marL="702000" indent="-514800">
              <a:spcBef>
                <a:spcPts val="0"/>
              </a:spcBef>
              <a:buFont typeface="+mj-lt"/>
              <a:buAutoNum type="arabicPeriod"/>
              <a:defRPr sz="1600"/>
            </a:lvl2pPr>
            <a:lvl3pPr marL="702000" indent="-327600">
              <a:spcBef>
                <a:spcPts val="0"/>
              </a:spcBef>
              <a:buFont typeface="+mj-lt"/>
              <a:buAutoNum type="arabicPeriod"/>
              <a:defRPr sz="1600"/>
            </a:lvl3pPr>
            <a:lvl4pPr marL="890588" indent="-179388">
              <a:defRPr/>
            </a:lvl4pPr>
            <a:lvl5pPr marL="1079500" indent="-179388">
              <a:defRPr/>
            </a:lvl5pPr>
            <a:lvl6pPr marL="1260475" indent="-179388">
              <a:defRPr/>
            </a:lvl6pPr>
            <a:lvl7pPr marL="1438275" indent="-177800">
              <a:defRPr/>
            </a:lvl7pPr>
            <a:lvl8pPr marL="1620838" indent="-179388">
              <a:defRPr/>
            </a:lvl8pPr>
            <a:lvl9pPr marL="1790700" indent="-179388">
              <a:defRPr/>
            </a:lvl9pPr>
          </a:lstStyle>
          <a:p>
            <a:pPr lvl="0"/>
            <a:r>
              <a:rPr lang="en-GB" noProof="0" dirty="0"/>
              <a:t>Click to add agenda entry (increase level for secondary entries)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agenda title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331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Matrix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67544" y="1557338"/>
            <a:ext cx="2664594" cy="2232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74776" y="1557338"/>
            <a:ext cx="280800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347864" y="1557338"/>
            <a:ext cx="2664000" cy="2232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347864" y="1557338"/>
            <a:ext cx="280800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0"/>
          </p:nvPr>
        </p:nvSpPr>
        <p:spPr>
          <a:xfrm>
            <a:off x="467544" y="4012108"/>
            <a:ext cx="2664594" cy="222517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74776" y="4012109"/>
            <a:ext cx="280800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3" name="Bildplatzhalter 10"/>
          <p:cNvSpPr>
            <a:spLocks noGrp="1"/>
          </p:cNvSpPr>
          <p:nvPr>
            <p:ph type="pic" sz="quarter" idx="22"/>
          </p:nvPr>
        </p:nvSpPr>
        <p:spPr>
          <a:xfrm>
            <a:off x="3347864" y="4005263"/>
            <a:ext cx="2664000" cy="2232024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347864" y="4012109"/>
            <a:ext cx="280800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084168" y="1556792"/>
            <a:ext cx="2591521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7" name="Textplatzhalt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084168" y="2780928"/>
            <a:ext cx="2590751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6084168" y="4005064"/>
            <a:ext cx="2591521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1" name="Textplatzhalt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084168" y="5229200"/>
            <a:ext cx="2591521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084888" y="1741488"/>
            <a:ext cx="2590800" cy="828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600"/>
              </a:spcBef>
              <a:buNone/>
              <a:defRPr sz="11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6084888" y="2961040"/>
            <a:ext cx="2590800" cy="828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600"/>
              </a:spcBef>
              <a:buNone/>
              <a:defRPr sz="11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6084888" y="4189730"/>
            <a:ext cx="2590800" cy="828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600"/>
              </a:spcBef>
              <a:buNone/>
              <a:defRPr sz="10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6084119" y="5409287"/>
            <a:ext cx="2590800" cy="828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600"/>
              </a:spcBef>
              <a:buNone/>
              <a:defRPr sz="11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6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09625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/Table with Separ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557338"/>
            <a:ext cx="8208145" cy="503236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467544" y="2060575"/>
            <a:ext cx="8207375" cy="38953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GB" noProof="0" dirty="0"/>
              <a:t>Click on symbol to insert chart or table</a:t>
            </a:r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5955951"/>
            <a:ext cx="8207375" cy="281361"/>
          </a:xfrm>
        </p:spPr>
        <p:txBody>
          <a:bodyPr wrap="square" tIns="187200">
            <a:spAutoFit/>
          </a:bodyPr>
          <a:lstStyle>
            <a:lvl1pPr marL="0" indent="0">
              <a:spcBef>
                <a:spcPts val="0"/>
              </a:spcBef>
              <a:buNone/>
              <a:defRPr sz="6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fottnote</a:t>
            </a:r>
            <a:r>
              <a:rPr lang="en-GB" noProof="0" dirty="0"/>
              <a:t>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9460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7338"/>
            <a:ext cx="5327055" cy="50323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3347864" y="2060574"/>
            <a:ext cx="5327055" cy="389537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347864" y="5955951"/>
            <a:ext cx="5327055" cy="281361"/>
          </a:xfrm>
        </p:spPr>
        <p:txBody>
          <a:bodyPr wrap="square" tIns="187200">
            <a:spAutoFit/>
          </a:bodyPr>
          <a:lstStyle>
            <a:lvl1pPr marL="0" indent="0">
              <a:spcBef>
                <a:spcPts val="0"/>
              </a:spcBef>
              <a:buNone/>
              <a:defRPr sz="6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fottnote</a:t>
            </a:r>
            <a:r>
              <a:rPr lang="en-GB" noProof="0" dirty="0"/>
              <a:t>(s)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68313" y="1557338"/>
            <a:ext cx="2663825" cy="467995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2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16592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7337"/>
            <a:ext cx="2448099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3347864" y="1978024"/>
            <a:ext cx="2448098" cy="18256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  <a:p>
            <a:pPr lvl="0"/>
            <a:endParaRPr lang="en-GB" noProof="0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60" y="1557338"/>
            <a:ext cx="2662760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2" name="Inhaltsplatzhalter 17"/>
          <p:cNvSpPr>
            <a:spLocks noGrp="1"/>
          </p:cNvSpPr>
          <p:nvPr>
            <p:ph sz="quarter" idx="20" hasCustomPrompt="1"/>
          </p:nvPr>
        </p:nvSpPr>
        <p:spPr>
          <a:xfrm>
            <a:off x="6012159" y="1978025"/>
            <a:ext cx="2662759" cy="18256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  <a:p>
            <a:pPr lvl="0"/>
            <a:endParaRPr lang="en-GB" noProof="0" dirty="0"/>
          </a:p>
        </p:txBody>
      </p:sp>
      <p:sp>
        <p:nvSpPr>
          <p:cNvPr id="13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347865" y="3990975"/>
            <a:ext cx="2448098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4" name="Inhaltsplatzhalter 17"/>
          <p:cNvSpPr>
            <a:spLocks noGrp="1"/>
          </p:cNvSpPr>
          <p:nvPr>
            <p:ph sz="quarter" idx="22" hasCustomPrompt="1"/>
          </p:nvPr>
        </p:nvSpPr>
        <p:spPr>
          <a:xfrm>
            <a:off x="3347864" y="4411662"/>
            <a:ext cx="2448097" cy="18256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  <a:p>
            <a:pPr lvl="0"/>
            <a:endParaRPr lang="en-GB" noProof="0" dirty="0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60" y="3990976"/>
            <a:ext cx="2662758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7" name="Inhaltsplatzhalter 17"/>
          <p:cNvSpPr>
            <a:spLocks noGrp="1"/>
          </p:cNvSpPr>
          <p:nvPr>
            <p:ph sz="quarter" idx="24" hasCustomPrompt="1"/>
          </p:nvPr>
        </p:nvSpPr>
        <p:spPr>
          <a:xfrm>
            <a:off x="6012159" y="4411663"/>
            <a:ext cx="2662757" cy="18256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 dirty="0"/>
              <a:t>Click on symbol to add table or chart</a:t>
            </a:r>
          </a:p>
          <a:p>
            <a:pPr lvl="0"/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68313" y="1557338"/>
            <a:ext cx="2663825" cy="46799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7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33971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llustrativ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7338"/>
            <a:ext cx="2591999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347864" y="1978025"/>
            <a:ext cx="2591999" cy="858624"/>
          </a:xfrm>
        </p:spPr>
        <p:txBody>
          <a:bodyPr wrap="square" tIns="118800">
            <a:spAutoFit/>
          </a:bodyPr>
          <a:lstStyle>
            <a:lvl1pPr marL="0" indent="0">
              <a:spcBef>
                <a:spcPts val="0"/>
              </a:spcBef>
              <a:buNone/>
              <a:defRPr sz="48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000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347864" y="2836649"/>
            <a:ext cx="2591999" cy="593500"/>
          </a:xfrm>
        </p:spPr>
        <p:txBody>
          <a:bodyPr wrap="square" tIns="0" bIns="374400">
            <a:spAutoFit/>
          </a:bodyPr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20"/>
          </p:nvPr>
        </p:nvSpPr>
        <p:spPr>
          <a:xfrm>
            <a:off x="3347863" y="3803651"/>
            <a:ext cx="2592000" cy="2433637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084456" y="1557338"/>
            <a:ext cx="2590463" cy="420687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6084456" y="1978025"/>
            <a:ext cx="2590463" cy="858624"/>
          </a:xfrm>
        </p:spPr>
        <p:txBody>
          <a:bodyPr wrap="square" tIns="118800">
            <a:spAutoFit/>
          </a:bodyPr>
          <a:lstStyle>
            <a:lvl1pPr marL="0" indent="0">
              <a:spcBef>
                <a:spcPts val="0"/>
              </a:spcBef>
              <a:buNone/>
              <a:defRPr sz="48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000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084456" y="2836649"/>
            <a:ext cx="2590463" cy="593500"/>
          </a:xfrm>
        </p:spPr>
        <p:txBody>
          <a:bodyPr wrap="square" tIns="0" bIns="374400">
            <a:spAutoFit/>
          </a:bodyPr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1" name="Bildplatzhalter 13"/>
          <p:cNvSpPr>
            <a:spLocks noGrp="1"/>
          </p:cNvSpPr>
          <p:nvPr>
            <p:ph type="pic" sz="quarter" idx="24"/>
          </p:nvPr>
        </p:nvSpPr>
        <p:spPr>
          <a:xfrm>
            <a:off x="6084456" y="3803651"/>
            <a:ext cx="2592000" cy="2433637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68313" y="1557338"/>
            <a:ext cx="2663825" cy="467995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7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4976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74988" y="6518196"/>
            <a:ext cx="889000" cy="139779"/>
          </a:xfrm>
        </p:spPr>
        <p:txBody>
          <a:bodyPr wrap="square"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62400" y="6518196"/>
            <a:ext cx="515938" cy="139779"/>
          </a:xfrm>
        </p:spPr>
        <p:txBody>
          <a:bodyPr/>
          <a:lstStyle/>
          <a:p>
            <a:fld id="{7CA17F7B-2799-4924-B64B-C25848B16E2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65663" y="0"/>
            <a:ext cx="44783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" rIns="187200" bIns="64800"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65663" y="0"/>
            <a:ext cx="4478337" cy="68580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feld 10"/>
          <p:cNvSpPr txBox="1"/>
          <p:nvPr/>
        </p:nvSpPr>
        <p:spPr bwMode="auto">
          <a:xfrm>
            <a:off x="1155701" y="6518196"/>
            <a:ext cx="2105024" cy="14180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Confidential information of </a:t>
            </a:r>
            <a:r>
              <a:rPr lang="en-GB" sz="600" dirty="0" err="1">
                <a:solidFill>
                  <a:schemeClr val="tx1"/>
                </a:solidFill>
              </a:rPr>
              <a:t>Givaudan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8313" y="1557338"/>
            <a:ext cx="4010025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386610"/>
            <a:ext cx="4025131" cy="37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760838"/>
            <a:ext cx="4025900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(opt.)</a:t>
            </a:r>
          </a:p>
        </p:txBody>
      </p:sp>
    </p:spTree>
    <p:extLst>
      <p:ext uri="{BB962C8B-B14F-4D97-AF65-F5344CB8AC3E}">
        <p14:creationId xmlns:p14="http://schemas.microsoft.com/office/powerpoint/2010/main" val="192319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467544" y="1557338"/>
            <a:ext cx="8208144" cy="1727200"/>
          </a:xfrm>
        </p:spPr>
        <p:txBody>
          <a:bodyPr wrap="square"/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“Thank you.” statement</a:t>
            </a:r>
          </a:p>
        </p:txBody>
      </p:sp>
      <p:pic>
        <p:nvPicPr>
          <p:cNvPr id="10" name="Grafik 9" descr="GIV_LT_B_RGB WMF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373270" y="6442891"/>
            <a:ext cx="856797" cy="286446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4368119"/>
            <a:ext cx="8208144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5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5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contact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83113"/>
            <a:ext cx="8207375" cy="16541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contact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1670050" y="6519600"/>
            <a:ext cx="7021513" cy="1404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GB" sz="600" dirty="0">
                <a:solidFill>
                  <a:schemeClr val="bg1"/>
                </a:solidFill>
              </a:rPr>
              <a:t>Confidential business and proprietary information of </a:t>
            </a:r>
            <a:r>
              <a:rPr lang="en-GB" sz="600" dirty="0" err="1">
                <a:solidFill>
                  <a:schemeClr val="bg1"/>
                </a:solidFill>
              </a:rPr>
              <a:t>Givaudan</a:t>
            </a:r>
            <a:r>
              <a:rPr lang="en-GB" sz="600" dirty="0">
                <a:solidFill>
                  <a:schemeClr val="bg1"/>
                </a:solidFill>
              </a:rPr>
              <a:t>, may not be copied or distributed to anyone without the express written permission of </a:t>
            </a:r>
            <a:r>
              <a:rPr lang="en-GB" sz="600" dirty="0" err="1">
                <a:solidFill>
                  <a:schemeClr val="bg1"/>
                </a:solidFill>
              </a:rPr>
              <a:t>Givaudan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6413849" y="6893760"/>
            <a:ext cx="515938" cy="36000"/>
          </a:xfrm>
        </p:spPr>
        <p:txBody>
          <a:bodyPr/>
          <a:lstStyle>
            <a:lvl1pPr>
              <a:defRPr sz="200"/>
            </a:lvl1pPr>
          </a:lstStyle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7504" y="6893760"/>
            <a:ext cx="4727575" cy="36000"/>
          </a:xfrm>
          <a:prstGeom prst="rect">
            <a:avLst/>
          </a:prstGeom>
        </p:spPr>
        <p:txBody>
          <a:bodyPr/>
          <a:lstStyle>
            <a:lvl1pPr>
              <a:defRPr sz="200"/>
            </a:lvl1pPr>
          </a:lstStyle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5" name="Datumsplatzhalter 3"/>
          <p:cNvSpPr txBox="1">
            <a:spLocks/>
          </p:cNvSpPr>
          <p:nvPr/>
        </p:nvSpPr>
        <p:spPr>
          <a:xfrm>
            <a:off x="5015657" y="6893760"/>
            <a:ext cx="1217613" cy="3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GB"/>
            </a:defPPr>
            <a:lvl1pPr marL="0" algn="r" defTabSz="914400" rtl="0" eaLnBrk="1" latinLnBrk="0" hangingPunct="1">
              <a:spcBef>
                <a:spcPts val="1200"/>
              </a:spcBef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2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76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"/>
              <a:t>Add date using "Insert" -&gt; "Header &amp; Footer"</a:t>
            </a:r>
            <a:endParaRPr lang="en-GB" sz="200" dirty="0"/>
          </a:p>
        </p:txBody>
      </p:sp>
      <p:sp>
        <p:nvSpPr>
          <p:cNvPr id="16" name="Textfeld 10"/>
          <p:cNvSpPr txBox="1"/>
          <p:nvPr userDrawn="1"/>
        </p:nvSpPr>
        <p:spPr bwMode="auto">
          <a:xfrm>
            <a:off x="1670050" y="6519600"/>
            <a:ext cx="7021513" cy="1404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GB" sz="600" dirty="0">
                <a:solidFill>
                  <a:schemeClr val="bg1"/>
                </a:solidFill>
              </a:rPr>
              <a:t>Confidential business and proprietary information of </a:t>
            </a:r>
            <a:r>
              <a:rPr lang="en-GB" sz="600" dirty="0" err="1">
                <a:solidFill>
                  <a:schemeClr val="bg1"/>
                </a:solidFill>
              </a:rPr>
              <a:t>Givaudan</a:t>
            </a:r>
            <a:r>
              <a:rPr lang="en-GB" sz="600" dirty="0">
                <a:solidFill>
                  <a:schemeClr val="bg1"/>
                </a:solidFill>
              </a:rPr>
              <a:t>, may not be copied or distributed to anyone without the express written permission of </a:t>
            </a:r>
            <a:r>
              <a:rPr lang="en-GB" sz="600" dirty="0" err="1">
                <a:solidFill>
                  <a:schemeClr val="bg1"/>
                </a:solidFill>
              </a:rPr>
              <a:t>Givaudan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7" name="Datumsplatzhalter 3"/>
          <p:cNvSpPr txBox="1">
            <a:spLocks/>
          </p:cNvSpPr>
          <p:nvPr userDrawn="1"/>
        </p:nvSpPr>
        <p:spPr>
          <a:xfrm>
            <a:off x="5015657" y="6893760"/>
            <a:ext cx="1217613" cy="3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GB"/>
            </a:defPPr>
            <a:lvl1pPr marL="0" algn="r" defTabSz="914400" rtl="0" eaLnBrk="1" latinLnBrk="0" hangingPunct="1">
              <a:spcBef>
                <a:spcPts val="1200"/>
              </a:spcBef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2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76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"/>
              <a:t>Add date using "Insert" -&gt; "Header &amp; Footer"</a:t>
            </a:r>
            <a:endParaRPr lang="en-GB" sz="200" dirty="0"/>
          </a:p>
        </p:txBody>
      </p:sp>
    </p:spTree>
    <p:extLst>
      <p:ext uri="{BB962C8B-B14F-4D97-AF65-F5344CB8AC3E}">
        <p14:creationId xmlns:p14="http://schemas.microsoft.com/office/powerpoint/2010/main" val="1579087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452438" y="404664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2438" y="1052736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52438" y="1557338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52438" y="1772816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2438" y="2060848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52438" y="2564904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52438" y="2852936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52438" y="3284984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2438" y="3573016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52438" y="4005064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52438" y="4293096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52438" y="4797152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2438" y="5085184"/>
            <a:ext cx="8223250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52438" y="5589240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52438" y="5877272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52438" y="6237288"/>
            <a:ext cx="8224019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52438" y="6669360"/>
            <a:ext cx="8239125" cy="0"/>
          </a:xfrm>
          <a:prstGeom prst="line">
            <a:avLst/>
          </a:prstGeom>
          <a:ln w="3175">
            <a:solidFill>
              <a:srgbClr val="FE00C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52438" y="433388"/>
            <a:ext cx="0" cy="608012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8676456" y="404813"/>
            <a:ext cx="0" cy="647923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6754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867645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968375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118762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169168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90770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241176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262778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13184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334786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385192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4067944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4499992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4644008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507605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529208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579613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601216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651621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673224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723629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745232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7956376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8172400" y="1557338"/>
            <a:ext cx="0" cy="46799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79"/>
          <p:cNvSpPr>
            <a:spLocks noGrp="1"/>
          </p:cNvSpPr>
          <p:nvPr>
            <p:ph type="body" sz="quarter" idx="14"/>
          </p:nvPr>
        </p:nvSpPr>
        <p:spPr>
          <a:xfrm>
            <a:off x="468313" y="1557338"/>
            <a:ext cx="822325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grpSp>
        <p:nvGrpSpPr>
          <p:cNvPr id="51" name="Group 50"/>
          <p:cNvGrpSpPr/>
          <p:nvPr/>
        </p:nvGrpSpPr>
        <p:grpSpPr>
          <a:xfrm>
            <a:off x="452438" y="404664"/>
            <a:ext cx="8239125" cy="6264696"/>
            <a:chOff x="452438" y="404664"/>
            <a:chExt cx="8239125" cy="6264696"/>
          </a:xfrm>
        </p:grpSpPr>
        <p:cxnSp>
          <p:nvCxnSpPr>
            <p:cNvPr id="52" name="Gerade Verbindung 4"/>
            <p:cNvCxnSpPr/>
            <p:nvPr/>
          </p:nvCxnSpPr>
          <p:spPr>
            <a:xfrm>
              <a:off x="467544" y="404664"/>
              <a:ext cx="8208913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6"/>
            <p:cNvCxnSpPr/>
            <p:nvPr/>
          </p:nvCxnSpPr>
          <p:spPr>
            <a:xfrm>
              <a:off x="468313" y="1052736"/>
              <a:ext cx="8207375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7"/>
            <p:cNvCxnSpPr/>
            <p:nvPr/>
          </p:nvCxnSpPr>
          <p:spPr>
            <a:xfrm>
              <a:off x="452438" y="1557338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8"/>
            <p:cNvCxnSpPr/>
            <p:nvPr/>
          </p:nvCxnSpPr>
          <p:spPr>
            <a:xfrm>
              <a:off x="452438" y="1772816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9"/>
            <p:cNvCxnSpPr/>
            <p:nvPr/>
          </p:nvCxnSpPr>
          <p:spPr>
            <a:xfrm>
              <a:off x="452438" y="2060848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"/>
            <p:cNvCxnSpPr/>
            <p:nvPr/>
          </p:nvCxnSpPr>
          <p:spPr>
            <a:xfrm>
              <a:off x="452438" y="2564904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1"/>
            <p:cNvCxnSpPr/>
            <p:nvPr/>
          </p:nvCxnSpPr>
          <p:spPr>
            <a:xfrm>
              <a:off x="452438" y="2852936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2"/>
            <p:cNvCxnSpPr/>
            <p:nvPr/>
          </p:nvCxnSpPr>
          <p:spPr>
            <a:xfrm>
              <a:off x="452438" y="328498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3"/>
            <p:cNvCxnSpPr/>
            <p:nvPr/>
          </p:nvCxnSpPr>
          <p:spPr>
            <a:xfrm>
              <a:off x="452438" y="3573016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4"/>
            <p:cNvCxnSpPr/>
            <p:nvPr/>
          </p:nvCxnSpPr>
          <p:spPr>
            <a:xfrm>
              <a:off x="452438" y="400506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5"/>
            <p:cNvCxnSpPr/>
            <p:nvPr/>
          </p:nvCxnSpPr>
          <p:spPr>
            <a:xfrm>
              <a:off x="452438" y="4293096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6"/>
            <p:cNvCxnSpPr/>
            <p:nvPr/>
          </p:nvCxnSpPr>
          <p:spPr>
            <a:xfrm>
              <a:off x="452438" y="4797152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8"/>
            <p:cNvCxnSpPr/>
            <p:nvPr/>
          </p:nvCxnSpPr>
          <p:spPr>
            <a:xfrm>
              <a:off x="452438" y="508518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9"/>
            <p:cNvCxnSpPr/>
            <p:nvPr/>
          </p:nvCxnSpPr>
          <p:spPr>
            <a:xfrm>
              <a:off x="452438" y="5589240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20"/>
            <p:cNvCxnSpPr/>
            <p:nvPr/>
          </p:nvCxnSpPr>
          <p:spPr>
            <a:xfrm>
              <a:off x="452438" y="5877272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22"/>
            <p:cNvCxnSpPr/>
            <p:nvPr/>
          </p:nvCxnSpPr>
          <p:spPr>
            <a:xfrm>
              <a:off x="452438" y="6237288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23"/>
            <p:cNvCxnSpPr/>
            <p:nvPr/>
          </p:nvCxnSpPr>
          <p:spPr>
            <a:xfrm>
              <a:off x="452438" y="6669360"/>
              <a:ext cx="8239125" cy="0"/>
            </a:xfrm>
            <a:prstGeom prst="line">
              <a:avLst/>
            </a:prstGeom>
            <a:ln w="3175">
              <a:solidFill>
                <a:srgbClr val="FE00C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24"/>
            <p:cNvCxnSpPr/>
            <p:nvPr/>
          </p:nvCxnSpPr>
          <p:spPr>
            <a:xfrm>
              <a:off x="467544" y="433388"/>
              <a:ext cx="0" cy="608012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25"/>
            <p:cNvCxnSpPr/>
            <p:nvPr/>
          </p:nvCxnSpPr>
          <p:spPr>
            <a:xfrm>
              <a:off x="8676456" y="404813"/>
              <a:ext cx="0" cy="647923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26"/>
            <p:cNvCxnSpPr/>
            <p:nvPr/>
          </p:nvCxnSpPr>
          <p:spPr>
            <a:xfrm>
              <a:off x="46754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27"/>
            <p:cNvCxnSpPr/>
            <p:nvPr/>
          </p:nvCxnSpPr>
          <p:spPr>
            <a:xfrm>
              <a:off x="867645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28"/>
            <p:cNvCxnSpPr/>
            <p:nvPr/>
          </p:nvCxnSpPr>
          <p:spPr>
            <a:xfrm>
              <a:off x="968375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29"/>
            <p:cNvCxnSpPr/>
            <p:nvPr/>
          </p:nvCxnSpPr>
          <p:spPr>
            <a:xfrm>
              <a:off x="118762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30"/>
            <p:cNvCxnSpPr/>
            <p:nvPr/>
          </p:nvCxnSpPr>
          <p:spPr>
            <a:xfrm>
              <a:off x="169168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31"/>
            <p:cNvCxnSpPr/>
            <p:nvPr/>
          </p:nvCxnSpPr>
          <p:spPr>
            <a:xfrm>
              <a:off x="190770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32"/>
            <p:cNvCxnSpPr/>
            <p:nvPr/>
          </p:nvCxnSpPr>
          <p:spPr>
            <a:xfrm>
              <a:off x="241176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33"/>
            <p:cNvCxnSpPr/>
            <p:nvPr/>
          </p:nvCxnSpPr>
          <p:spPr>
            <a:xfrm>
              <a:off x="262778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34"/>
            <p:cNvCxnSpPr/>
            <p:nvPr/>
          </p:nvCxnSpPr>
          <p:spPr>
            <a:xfrm>
              <a:off x="313184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35"/>
            <p:cNvCxnSpPr/>
            <p:nvPr/>
          </p:nvCxnSpPr>
          <p:spPr>
            <a:xfrm>
              <a:off x="334786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36"/>
            <p:cNvCxnSpPr/>
            <p:nvPr/>
          </p:nvCxnSpPr>
          <p:spPr>
            <a:xfrm>
              <a:off x="385192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37"/>
            <p:cNvCxnSpPr/>
            <p:nvPr/>
          </p:nvCxnSpPr>
          <p:spPr>
            <a:xfrm>
              <a:off x="406794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38"/>
            <p:cNvCxnSpPr/>
            <p:nvPr/>
          </p:nvCxnSpPr>
          <p:spPr>
            <a:xfrm>
              <a:off x="4499992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39"/>
            <p:cNvCxnSpPr/>
            <p:nvPr/>
          </p:nvCxnSpPr>
          <p:spPr>
            <a:xfrm>
              <a:off x="4644008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40"/>
            <p:cNvCxnSpPr/>
            <p:nvPr/>
          </p:nvCxnSpPr>
          <p:spPr>
            <a:xfrm>
              <a:off x="507605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41"/>
            <p:cNvCxnSpPr/>
            <p:nvPr/>
          </p:nvCxnSpPr>
          <p:spPr>
            <a:xfrm>
              <a:off x="529208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42"/>
            <p:cNvCxnSpPr/>
            <p:nvPr/>
          </p:nvCxnSpPr>
          <p:spPr>
            <a:xfrm>
              <a:off x="579613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43"/>
            <p:cNvCxnSpPr/>
            <p:nvPr/>
          </p:nvCxnSpPr>
          <p:spPr>
            <a:xfrm>
              <a:off x="601216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44"/>
            <p:cNvCxnSpPr/>
            <p:nvPr/>
          </p:nvCxnSpPr>
          <p:spPr>
            <a:xfrm>
              <a:off x="651621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45"/>
            <p:cNvCxnSpPr/>
            <p:nvPr/>
          </p:nvCxnSpPr>
          <p:spPr>
            <a:xfrm>
              <a:off x="673224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46"/>
            <p:cNvCxnSpPr/>
            <p:nvPr/>
          </p:nvCxnSpPr>
          <p:spPr>
            <a:xfrm>
              <a:off x="723629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47"/>
            <p:cNvCxnSpPr/>
            <p:nvPr/>
          </p:nvCxnSpPr>
          <p:spPr>
            <a:xfrm>
              <a:off x="745232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48"/>
            <p:cNvCxnSpPr/>
            <p:nvPr/>
          </p:nvCxnSpPr>
          <p:spPr>
            <a:xfrm>
              <a:off x="795637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49"/>
            <p:cNvCxnSpPr/>
            <p:nvPr/>
          </p:nvCxnSpPr>
          <p:spPr>
            <a:xfrm>
              <a:off x="817240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0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452438" y="404664"/>
            <a:ext cx="8239125" cy="6264696"/>
            <a:chOff x="452438" y="404664"/>
            <a:chExt cx="8239125" cy="6264696"/>
          </a:xfrm>
        </p:grpSpPr>
        <p:cxnSp>
          <p:nvCxnSpPr>
            <p:cNvPr id="101" name="Gerade Verbindung 4"/>
            <p:cNvCxnSpPr/>
            <p:nvPr/>
          </p:nvCxnSpPr>
          <p:spPr>
            <a:xfrm>
              <a:off x="467544" y="404664"/>
              <a:ext cx="8208913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6"/>
            <p:cNvCxnSpPr/>
            <p:nvPr/>
          </p:nvCxnSpPr>
          <p:spPr>
            <a:xfrm>
              <a:off x="468313" y="1052736"/>
              <a:ext cx="8207375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7"/>
            <p:cNvCxnSpPr/>
            <p:nvPr/>
          </p:nvCxnSpPr>
          <p:spPr>
            <a:xfrm>
              <a:off x="452438" y="1557338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8"/>
            <p:cNvCxnSpPr/>
            <p:nvPr/>
          </p:nvCxnSpPr>
          <p:spPr>
            <a:xfrm>
              <a:off x="452438" y="1772816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9"/>
            <p:cNvCxnSpPr/>
            <p:nvPr/>
          </p:nvCxnSpPr>
          <p:spPr>
            <a:xfrm>
              <a:off x="452438" y="2060848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"/>
            <p:cNvCxnSpPr/>
            <p:nvPr/>
          </p:nvCxnSpPr>
          <p:spPr>
            <a:xfrm>
              <a:off x="452438" y="2564904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1"/>
            <p:cNvCxnSpPr/>
            <p:nvPr/>
          </p:nvCxnSpPr>
          <p:spPr>
            <a:xfrm>
              <a:off x="452438" y="2852936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2"/>
            <p:cNvCxnSpPr/>
            <p:nvPr/>
          </p:nvCxnSpPr>
          <p:spPr>
            <a:xfrm>
              <a:off x="452438" y="328498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3"/>
            <p:cNvCxnSpPr/>
            <p:nvPr/>
          </p:nvCxnSpPr>
          <p:spPr>
            <a:xfrm>
              <a:off x="452438" y="3573016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4"/>
            <p:cNvCxnSpPr/>
            <p:nvPr/>
          </p:nvCxnSpPr>
          <p:spPr>
            <a:xfrm>
              <a:off x="452438" y="400506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5"/>
            <p:cNvCxnSpPr/>
            <p:nvPr/>
          </p:nvCxnSpPr>
          <p:spPr>
            <a:xfrm>
              <a:off x="452438" y="4293096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6"/>
            <p:cNvCxnSpPr/>
            <p:nvPr/>
          </p:nvCxnSpPr>
          <p:spPr>
            <a:xfrm>
              <a:off x="452438" y="4797152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8"/>
            <p:cNvCxnSpPr/>
            <p:nvPr/>
          </p:nvCxnSpPr>
          <p:spPr>
            <a:xfrm>
              <a:off x="452438" y="5085184"/>
              <a:ext cx="8223250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9"/>
            <p:cNvCxnSpPr/>
            <p:nvPr/>
          </p:nvCxnSpPr>
          <p:spPr>
            <a:xfrm>
              <a:off x="452438" y="5589240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20"/>
            <p:cNvCxnSpPr/>
            <p:nvPr/>
          </p:nvCxnSpPr>
          <p:spPr>
            <a:xfrm>
              <a:off x="452438" y="5877272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22"/>
            <p:cNvCxnSpPr/>
            <p:nvPr/>
          </p:nvCxnSpPr>
          <p:spPr>
            <a:xfrm>
              <a:off x="452438" y="6237288"/>
              <a:ext cx="8224019" cy="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23"/>
            <p:cNvCxnSpPr/>
            <p:nvPr/>
          </p:nvCxnSpPr>
          <p:spPr>
            <a:xfrm>
              <a:off x="452438" y="6669360"/>
              <a:ext cx="8239125" cy="0"/>
            </a:xfrm>
            <a:prstGeom prst="line">
              <a:avLst/>
            </a:prstGeom>
            <a:ln w="3175">
              <a:solidFill>
                <a:srgbClr val="FE00C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24"/>
            <p:cNvCxnSpPr/>
            <p:nvPr/>
          </p:nvCxnSpPr>
          <p:spPr>
            <a:xfrm>
              <a:off x="467544" y="433388"/>
              <a:ext cx="0" cy="608012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25"/>
            <p:cNvCxnSpPr/>
            <p:nvPr/>
          </p:nvCxnSpPr>
          <p:spPr>
            <a:xfrm>
              <a:off x="8676456" y="404813"/>
              <a:ext cx="0" cy="647923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26"/>
            <p:cNvCxnSpPr/>
            <p:nvPr/>
          </p:nvCxnSpPr>
          <p:spPr>
            <a:xfrm>
              <a:off x="46754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27"/>
            <p:cNvCxnSpPr/>
            <p:nvPr/>
          </p:nvCxnSpPr>
          <p:spPr>
            <a:xfrm>
              <a:off x="867645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28"/>
            <p:cNvCxnSpPr/>
            <p:nvPr/>
          </p:nvCxnSpPr>
          <p:spPr>
            <a:xfrm>
              <a:off x="968375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29"/>
            <p:cNvCxnSpPr/>
            <p:nvPr/>
          </p:nvCxnSpPr>
          <p:spPr>
            <a:xfrm>
              <a:off x="118762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30"/>
            <p:cNvCxnSpPr/>
            <p:nvPr/>
          </p:nvCxnSpPr>
          <p:spPr>
            <a:xfrm>
              <a:off x="169168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31"/>
            <p:cNvCxnSpPr/>
            <p:nvPr/>
          </p:nvCxnSpPr>
          <p:spPr>
            <a:xfrm>
              <a:off x="190770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32"/>
            <p:cNvCxnSpPr/>
            <p:nvPr/>
          </p:nvCxnSpPr>
          <p:spPr>
            <a:xfrm>
              <a:off x="241176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33"/>
            <p:cNvCxnSpPr/>
            <p:nvPr/>
          </p:nvCxnSpPr>
          <p:spPr>
            <a:xfrm>
              <a:off x="262778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34"/>
            <p:cNvCxnSpPr/>
            <p:nvPr/>
          </p:nvCxnSpPr>
          <p:spPr>
            <a:xfrm>
              <a:off x="313184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35"/>
            <p:cNvCxnSpPr/>
            <p:nvPr/>
          </p:nvCxnSpPr>
          <p:spPr>
            <a:xfrm>
              <a:off x="334786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36"/>
            <p:cNvCxnSpPr/>
            <p:nvPr/>
          </p:nvCxnSpPr>
          <p:spPr>
            <a:xfrm>
              <a:off x="385192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37"/>
            <p:cNvCxnSpPr/>
            <p:nvPr/>
          </p:nvCxnSpPr>
          <p:spPr>
            <a:xfrm>
              <a:off x="4067944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38"/>
            <p:cNvCxnSpPr/>
            <p:nvPr/>
          </p:nvCxnSpPr>
          <p:spPr>
            <a:xfrm>
              <a:off x="4499992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39"/>
            <p:cNvCxnSpPr/>
            <p:nvPr/>
          </p:nvCxnSpPr>
          <p:spPr>
            <a:xfrm>
              <a:off x="4644008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40"/>
            <p:cNvCxnSpPr/>
            <p:nvPr/>
          </p:nvCxnSpPr>
          <p:spPr>
            <a:xfrm>
              <a:off x="507605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41"/>
            <p:cNvCxnSpPr/>
            <p:nvPr/>
          </p:nvCxnSpPr>
          <p:spPr>
            <a:xfrm>
              <a:off x="529208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42"/>
            <p:cNvCxnSpPr/>
            <p:nvPr/>
          </p:nvCxnSpPr>
          <p:spPr>
            <a:xfrm>
              <a:off x="579613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43"/>
            <p:cNvCxnSpPr/>
            <p:nvPr/>
          </p:nvCxnSpPr>
          <p:spPr>
            <a:xfrm>
              <a:off x="601216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44"/>
            <p:cNvCxnSpPr/>
            <p:nvPr/>
          </p:nvCxnSpPr>
          <p:spPr>
            <a:xfrm>
              <a:off x="651621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45"/>
            <p:cNvCxnSpPr/>
            <p:nvPr/>
          </p:nvCxnSpPr>
          <p:spPr>
            <a:xfrm>
              <a:off x="673224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46"/>
            <p:cNvCxnSpPr/>
            <p:nvPr/>
          </p:nvCxnSpPr>
          <p:spPr>
            <a:xfrm>
              <a:off x="723629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47"/>
            <p:cNvCxnSpPr/>
            <p:nvPr/>
          </p:nvCxnSpPr>
          <p:spPr>
            <a:xfrm>
              <a:off x="745232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48"/>
            <p:cNvCxnSpPr/>
            <p:nvPr/>
          </p:nvCxnSpPr>
          <p:spPr>
            <a:xfrm>
              <a:off x="7956376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49"/>
            <p:cNvCxnSpPr/>
            <p:nvPr/>
          </p:nvCxnSpPr>
          <p:spPr>
            <a:xfrm>
              <a:off x="8172400" y="1557338"/>
              <a:ext cx="0" cy="4679950"/>
            </a:xfrm>
            <a:prstGeom prst="line">
              <a:avLst/>
            </a:prstGeom>
            <a:ln w="3175">
              <a:solidFill>
                <a:srgbClr val="FE00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01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374019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78863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8313" y="1557338"/>
            <a:ext cx="8207375" cy="4679950"/>
          </a:xfr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59745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70404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68443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42511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512506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292606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507938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028968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529593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46091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8313" y="1557338"/>
            <a:ext cx="8207375" cy="4679950"/>
          </a:xfr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Champagne &amp; Limousines" panose="020B0502020202020204" pitchFamily="34" charset="0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49949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2439" y="5876924"/>
            <a:ext cx="8223250" cy="360363"/>
          </a:xfrm>
          <a:solidFill>
            <a:schemeClr val="tx1"/>
          </a:solidFill>
        </p:spPr>
        <p:txBody>
          <a:bodyPr lIns="187200" rIns="187200" bIns="18000"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187200" indent="0">
              <a:buNone/>
              <a:defRPr/>
            </a:lvl2pPr>
            <a:lvl3pPr marL="374400" indent="0">
              <a:buNone/>
              <a:defRPr/>
            </a:lvl3pPr>
            <a:lvl4pPr marL="561600" indent="0">
              <a:buNone/>
              <a:defRPr/>
            </a:lvl4pPr>
            <a:lvl5pPr marL="748800" indent="0">
              <a:buNone/>
              <a:defRPr/>
            </a:lvl5pPr>
          </a:lstStyle>
          <a:p>
            <a:pPr lvl="0"/>
            <a:r>
              <a:rPr lang="en-GB" dirty="0"/>
              <a:t>Click to add box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68313" y="1557338"/>
            <a:ext cx="8207375" cy="4032250"/>
          </a:xfrm>
        </p:spPr>
        <p:txBody>
          <a:bodyPr/>
          <a:lstStyle/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944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68313" y="1557338"/>
            <a:ext cx="4032250" cy="467995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643438" y="1557338"/>
            <a:ext cx="4032250" cy="467995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235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bas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68313" y="1557338"/>
            <a:ext cx="2663825" cy="46799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348038" y="1557338"/>
            <a:ext cx="2447925" cy="46799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6011863" y="1557338"/>
            <a:ext cx="2663825" cy="46799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502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557372"/>
            <a:ext cx="2664594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2664594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6792"/>
            <a:ext cx="244809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347864" y="1772816"/>
            <a:ext cx="244809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60" y="1556792"/>
            <a:ext cx="2662758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59" y="1772816"/>
            <a:ext cx="266275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68313" y="2060574"/>
            <a:ext cx="2663825" cy="41767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3" hasCustomPrompt="1"/>
          </p:nvPr>
        </p:nvSpPr>
        <p:spPr>
          <a:xfrm>
            <a:off x="3348038" y="2060574"/>
            <a:ext cx="2447925" cy="41767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7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6011863" y="2060574"/>
            <a:ext cx="2663825" cy="41767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0468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/>
          </p:cNvSpPr>
          <p:nvPr>
            <p:ph type="pic" sz="quarter" idx="23"/>
          </p:nvPr>
        </p:nvSpPr>
        <p:spPr>
          <a:xfrm>
            <a:off x="468313" y="1557338"/>
            <a:ext cx="6048376" cy="467994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6732588" y="1557338"/>
            <a:ext cx="1943100" cy="4679950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6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478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/>
          </p:cNvSpPr>
          <p:nvPr>
            <p:ph type="pic" sz="quarter" idx="23"/>
          </p:nvPr>
        </p:nvSpPr>
        <p:spPr>
          <a:xfrm>
            <a:off x="468313" y="1557338"/>
            <a:ext cx="3382961" cy="467995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Bildplatzhalter 16"/>
          <p:cNvSpPr>
            <a:spLocks noGrp="1"/>
          </p:cNvSpPr>
          <p:nvPr>
            <p:ph type="pic" sz="quarter" idx="24"/>
          </p:nvPr>
        </p:nvSpPr>
        <p:spPr>
          <a:xfrm>
            <a:off x="3963988" y="1557338"/>
            <a:ext cx="1919287" cy="22463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Bildplatzhalter 16"/>
          <p:cNvSpPr>
            <a:spLocks noGrp="1"/>
          </p:cNvSpPr>
          <p:nvPr>
            <p:ph type="pic" sz="quarter" idx="25"/>
          </p:nvPr>
        </p:nvSpPr>
        <p:spPr>
          <a:xfrm>
            <a:off x="3963988" y="3990976"/>
            <a:ext cx="1919287" cy="22463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6" hasCustomPrompt="1"/>
          </p:nvPr>
        </p:nvSpPr>
        <p:spPr>
          <a:xfrm>
            <a:off x="6011863" y="1557338"/>
            <a:ext cx="2663825" cy="4679950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4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8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3586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Headline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23"/>
          </p:nvPr>
        </p:nvSpPr>
        <p:spPr>
          <a:xfrm>
            <a:off x="467544" y="4292600"/>
            <a:ext cx="2664594" cy="19447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Bildplatzhalter 16"/>
          <p:cNvSpPr>
            <a:spLocks noGrp="1"/>
          </p:cNvSpPr>
          <p:nvPr>
            <p:ph type="pic" sz="quarter" idx="27"/>
          </p:nvPr>
        </p:nvSpPr>
        <p:spPr>
          <a:xfrm>
            <a:off x="3347863" y="4292600"/>
            <a:ext cx="2448099" cy="19447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Bildplatzhalter 16"/>
          <p:cNvSpPr>
            <a:spLocks noGrp="1"/>
          </p:cNvSpPr>
          <p:nvPr>
            <p:ph type="pic" sz="quarter" idx="31"/>
          </p:nvPr>
        </p:nvSpPr>
        <p:spPr>
          <a:xfrm>
            <a:off x="6012160" y="4292600"/>
            <a:ext cx="2663528" cy="19447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557372"/>
            <a:ext cx="2664594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2664594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22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1556792"/>
            <a:ext cx="244809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2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347864" y="1772816"/>
            <a:ext cx="244809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33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60" y="1556792"/>
            <a:ext cx="2662758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4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59" y="1772816"/>
            <a:ext cx="266275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subline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68313" y="2060575"/>
            <a:ext cx="2663825" cy="2160514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348038" y="2060575"/>
            <a:ext cx="2447925" cy="2160514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38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6011863" y="2060575"/>
            <a:ext cx="2663825" cy="2160514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>
          <a:xfrm>
            <a:off x="1857375" y="6530106"/>
            <a:ext cx="4727575" cy="1397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and proprietary business information of Givaudan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60838"/>
            <a:ext cx="8207375" cy="37189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2602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14469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386610"/>
            <a:ext cx="8207375" cy="37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557337"/>
            <a:ext cx="8207376" cy="4319587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/>
          <a:p>
            <a:pPr lvl="0"/>
            <a:r>
              <a:rPr lang="en-GB" noProof="0" dirty="0"/>
              <a:t>Click to add text (use increase/decrease level to change text style)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741764" y="6530106"/>
            <a:ext cx="1217613" cy="139779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163720" y="6530106"/>
            <a:ext cx="515938" cy="139779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7CA17F7B-2799-4924-B64B-C25848B16E25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80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hf hdr="0"/>
  <p:txStyles>
    <p:titleStyle>
      <a:lvl1pPr algn="l" defTabSz="914400" rtl="0" eaLnBrk="1" latinLnBrk="0" hangingPunct="1">
        <a:lnSpc>
          <a:spcPts val="2880"/>
        </a:lnSpc>
        <a:spcBef>
          <a:spcPct val="0"/>
        </a:spcBef>
        <a:buNone/>
        <a:defRPr sz="2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spcBef>
          <a:spcPts val="1200"/>
        </a:spcBef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32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376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95" userDrawn="1">
          <p15:clr>
            <a:srgbClr val="F26B43"/>
          </p15:clr>
        </p15:guide>
        <p15:guide id="1" orient="horz" pos="255" userDrawn="1">
          <p15:clr>
            <a:srgbClr val="F26B43"/>
          </p15:clr>
        </p15:guide>
        <p15:guide id="2" pos="612" userDrawn="1">
          <p15:clr>
            <a:srgbClr val="F26B43"/>
          </p15:clr>
        </p15:guide>
        <p15:guide id="3" pos="748" userDrawn="1">
          <p15:clr>
            <a:srgbClr val="F26B43"/>
          </p15:clr>
        </p15:guide>
        <p15:guide id="4" pos="1066" userDrawn="1">
          <p15:clr>
            <a:srgbClr val="F26B43"/>
          </p15:clr>
        </p15:guide>
        <p15:guide id="5" pos="1202" userDrawn="1">
          <p15:clr>
            <a:srgbClr val="F26B43"/>
          </p15:clr>
        </p15:guide>
        <p15:guide id="6" pos="1519" userDrawn="1">
          <p15:clr>
            <a:srgbClr val="F26B43"/>
          </p15:clr>
        </p15:guide>
        <p15:guide id="7" pos="1655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2109" userDrawn="1">
          <p15:clr>
            <a:srgbClr val="F26B43"/>
          </p15:clr>
        </p15:guide>
        <p15:guide id="10" pos="2426" userDrawn="1">
          <p15:clr>
            <a:srgbClr val="F26B43"/>
          </p15:clr>
        </p15:guide>
        <p15:guide id="11" pos="2562" userDrawn="1">
          <p15:clr>
            <a:srgbClr val="F26B43"/>
          </p15:clr>
        </p15:guide>
        <p15:guide id="12" pos="2835" userDrawn="1">
          <p15:clr>
            <a:srgbClr val="F26B43"/>
          </p15:clr>
        </p15:guide>
        <p15:guide id="13" pos="2925" userDrawn="1">
          <p15:clr>
            <a:srgbClr val="F26B43"/>
          </p15:clr>
        </p15:guide>
        <p15:guide id="14" pos="3198" userDrawn="1">
          <p15:clr>
            <a:srgbClr val="F26B43"/>
          </p15:clr>
        </p15:guide>
        <p15:guide id="15" pos="3334" userDrawn="1">
          <p15:clr>
            <a:srgbClr val="F26B43"/>
          </p15:clr>
        </p15:guide>
        <p15:guide id="16" pos="3651" userDrawn="1">
          <p15:clr>
            <a:srgbClr val="F26B43"/>
          </p15:clr>
        </p15:guide>
        <p15:guide id="17" pos="3787" userDrawn="1">
          <p15:clr>
            <a:srgbClr val="F26B43"/>
          </p15:clr>
        </p15:guide>
        <p15:guide id="18" pos="4105" userDrawn="1">
          <p15:clr>
            <a:srgbClr val="F26B43"/>
          </p15:clr>
        </p15:guide>
        <p15:guide id="19" pos="4241" userDrawn="1">
          <p15:clr>
            <a:srgbClr val="F26B43"/>
          </p15:clr>
        </p15:guide>
        <p15:guide id="20" pos="4558" userDrawn="1">
          <p15:clr>
            <a:srgbClr val="F26B43"/>
          </p15:clr>
        </p15:guide>
        <p15:guide id="21" pos="4694" userDrawn="1">
          <p15:clr>
            <a:srgbClr val="F26B43"/>
          </p15:clr>
        </p15:guide>
        <p15:guide id="22" pos="5012" userDrawn="1">
          <p15:clr>
            <a:srgbClr val="F26B43"/>
          </p15:clr>
        </p15:guide>
        <p15:guide id="23" pos="5148" userDrawn="1">
          <p15:clr>
            <a:srgbClr val="F26B43"/>
          </p15:clr>
        </p15:guide>
        <p15:guide id="24" pos="5465" userDrawn="1">
          <p15:clr>
            <a:srgbClr val="F26B43"/>
          </p15:clr>
        </p15:guide>
        <p15:guide id="25" orient="horz" pos="663" userDrawn="1">
          <p15:clr>
            <a:srgbClr val="F26B43"/>
          </p15:clr>
        </p15:guide>
        <p15:guide id="26" orient="horz" pos="981" userDrawn="1">
          <p15:clr>
            <a:srgbClr val="F26B43"/>
          </p15:clr>
        </p15:guide>
        <p15:guide id="27" orient="horz" pos="1117" userDrawn="1">
          <p15:clr>
            <a:srgbClr val="F26B43"/>
          </p15:clr>
        </p15:guide>
        <p15:guide id="28" orient="horz" pos="1298" userDrawn="1">
          <p15:clr>
            <a:srgbClr val="F26B43"/>
          </p15:clr>
        </p15:guide>
        <p15:guide id="29" orient="horz" pos="1616" userDrawn="1">
          <p15:clr>
            <a:srgbClr val="F26B43"/>
          </p15:clr>
        </p15:guide>
        <p15:guide id="30" orient="horz" pos="1797" userDrawn="1">
          <p15:clr>
            <a:srgbClr val="F26B43"/>
          </p15:clr>
        </p15:guide>
        <p15:guide id="31" orient="horz" pos="2069" userDrawn="1">
          <p15:clr>
            <a:srgbClr val="F26B43"/>
          </p15:clr>
        </p15:guide>
        <p15:guide id="32" orient="horz" pos="2251" userDrawn="1">
          <p15:clr>
            <a:srgbClr val="F26B43"/>
          </p15:clr>
        </p15:guide>
        <p15:guide id="33" orient="horz" pos="2523" userDrawn="1">
          <p15:clr>
            <a:srgbClr val="F26B43"/>
          </p15:clr>
        </p15:guide>
        <p15:guide id="34" orient="horz" pos="2704" userDrawn="1">
          <p15:clr>
            <a:srgbClr val="F26B43"/>
          </p15:clr>
        </p15:guide>
        <p15:guide id="35" orient="horz" pos="3022" userDrawn="1">
          <p15:clr>
            <a:srgbClr val="F26B43"/>
          </p15:clr>
        </p15:guide>
        <p15:guide id="36" orient="horz" pos="3521" userDrawn="1">
          <p15:clr>
            <a:srgbClr val="F26B43"/>
          </p15:clr>
        </p15:guide>
        <p15:guide id="37" orient="horz" pos="3203" userDrawn="1">
          <p15:clr>
            <a:srgbClr val="F26B43"/>
          </p15:clr>
        </p15:guide>
        <p15:guide id="38" orient="horz" pos="3702" userDrawn="1">
          <p15:clr>
            <a:srgbClr val="F26B43"/>
          </p15:clr>
        </p15:guide>
        <p15:guide id="39" orient="horz" pos="3929" userDrawn="1">
          <p15:clr>
            <a:srgbClr val="F26B43"/>
          </p15:clr>
        </p15:guide>
        <p15:guide id="40" orient="horz" pos="42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</a:pPr>
            <a:fld id="{00000000-1234-1234-1234-123412341234}" type="slidenum">
              <a:rPr lang="fr" sz="1000" kern="0">
                <a:solidFill>
                  <a:srgbClr val="595959"/>
                </a:solidFill>
                <a:cs typeface="Arial"/>
                <a:sym typeface="Arial"/>
              </a:rPr>
              <a:pPr algn="r">
                <a:spcBef>
                  <a:spcPts val="0"/>
                </a:spcBef>
              </a:pPr>
              <a:t>‹N°›</a:t>
            </a:fld>
            <a:endParaRPr lang="fr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9678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://www.alptitude.fr/" TargetMode="Externa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568952" cy="6264696"/>
          </a:xfrm>
          <a:prstGeom prst="rect">
            <a:avLst/>
          </a:prstGeom>
          <a:solidFill>
            <a:srgbClr val="7D19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b="1" dirty="0"/>
              <a:t>Présentation de l’association (Loi 1901)</a:t>
            </a:r>
          </a:p>
          <a:p>
            <a:pPr algn="ctr"/>
            <a:r>
              <a:rPr lang="fr-CH" sz="2800" b="1" dirty="0"/>
              <a:t>ALPTITUDE</a:t>
            </a:r>
          </a:p>
          <a:p>
            <a:pPr algn="ctr"/>
            <a:endParaRPr lang="fr-CH" sz="2800" b="1" dirty="0"/>
          </a:p>
          <a:p>
            <a:pPr algn="ctr"/>
            <a:endParaRPr lang="fr-CH" sz="2800" b="1" dirty="0"/>
          </a:p>
          <a:p>
            <a:pPr algn="ctr"/>
            <a:r>
              <a:rPr lang="fr-CH" b="1" dirty="0"/>
              <a:t>				14 septembre 2022</a:t>
            </a:r>
          </a:p>
        </p:txBody>
      </p:sp>
    </p:spTree>
    <p:extLst>
      <p:ext uri="{BB962C8B-B14F-4D97-AF65-F5344CB8AC3E}">
        <p14:creationId xmlns:p14="http://schemas.microsoft.com/office/powerpoint/2010/main" val="189912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10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>
              <a:latin typeface="Champagne &amp; Limousines" panose="020B0502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>
              <a:latin typeface="Champagne &amp; Limousines" panose="020B0502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33361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Adhésions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0713" y="1709738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latin typeface="Champagne &amp; Limousines" panose="020B0502020202020204" pitchFamily="34" charset="0"/>
              </a:rPr>
              <a:t>L’adhésion pour les élèves des Classes Préparatoires est de 10€</a:t>
            </a:r>
          </a:p>
          <a:p>
            <a:r>
              <a:rPr lang="fr-CH" b="1" dirty="0">
                <a:latin typeface="Champagne &amp; Limousines" panose="020B0502020202020204" pitchFamily="34" charset="0"/>
              </a:rPr>
              <a:t>Elle est gratuite (remboursée) pour les élèves boursiers</a:t>
            </a:r>
          </a:p>
          <a:p>
            <a:r>
              <a:rPr lang="fr-CH" b="1" dirty="0">
                <a:latin typeface="Champagne &amp; Limousines" panose="020B0502020202020204" pitchFamily="34" charset="0"/>
              </a:rPr>
              <a:t>Site Web </a:t>
            </a:r>
            <a:r>
              <a:rPr lang="fr-CH" b="1" dirty="0">
                <a:latin typeface="Champagne &amp; Limousines" panose="020B0502020202020204" pitchFamily="34" charset="0"/>
                <a:hlinkClick r:id="rId5"/>
              </a:rPr>
              <a:t>www.alptitude.fr</a:t>
            </a:r>
            <a:endParaRPr lang="fr-CH" b="1" dirty="0">
              <a:latin typeface="Champagne &amp; Limousines" panose="020B0502020202020204" pitchFamily="34" charset="0"/>
            </a:endParaRPr>
          </a:p>
          <a:p>
            <a:r>
              <a:rPr lang="fr-CH" b="1" dirty="0">
                <a:latin typeface="Champagne &amp; Limousines" panose="020B0502020202020204" pitchFamily="34" charset="0"/>
              </a:rPr>
              <a:t>Fonctionnement du site Web</a:t>
            </a:r>
          </a:p>
          <a:p>
            <a:pPr lvl="1"/>
            <a:r>
              <a:rPr lang="fr-CH" b="1" dirty="0">
                <a:latin typeface="Champagne &amp; Limousines" panose="020B0502020202020204" pitchFamily="34" charset="0"/>
              </a:rPr>
              <a:t>Inscription </a:t>
            </a:r>
          </a:p>
          <a:p>
            <a:pPr lvl="1"/>
            <a:r>
              <a:rPr lang="fr-CH" b="1" dirty="0">
                <a:latin typeface="Champagne &amp; Limousines" panose="020B0502020202020204" pitchFamily="34" charset="0"/>
              </a:rPr>
              <a:t>Classe</a:t>
            </a:r>
          </a:p>
          <a:p>
            <a:pPr lvl="1"/>
            <a:r>
              <a:rPr lang="fr-CH" b="1" dirty="0">
                <a:latin typeface="Champagne &amp; Limousines" panose="020B0502020202020204" pitchFamily="34" charset="0"/>
              </a:rPr>
              <a:t>Cotisation</a:t>
            </a:r>
          </a:p>
          <a:p>
            <a:pPr lvl="1"/>
            <a:r>
              <a:rPr lang="fr-CH" b="1" dirty="0">
                <a:latin typeface="Champagne &amp; Limousines" panose="020B0502020202020204" pitchFamily="34" charset="0"/>
              </a:rPr>
              <a:t>Mots clés</a:t>
            </a:r>
          </a:p>
          <a:p>
            <a:endParaRPr lang="fr-CH" b="1" dirty="0">
              <a:latin typeface="Champagne &amp; Limousines" panose="020B0502020202020204" pitchFamily="34" charset="0"/>
            </a:endParaRPr>
          </a:p>
          <a:p>
            <a:pPr marL="0" indent="0">
              <a:buNone/>
            </a:pPr>
            <a:endParaRPr lang="fr-CH" b="1" dirty="0">
              <a:latin typeface="Champagne &amp; Limousines" panose="020B0502020202020204" pitchFamily="34" charset="0"/>
            </a:endParaRPr>
          </a:p>
          <a:p>
            <a:endParaRPr lang="fr-CH" b="1" dirty="0">
              <a:latin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11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>
              <a:latin typeface="Champagne &amp; Limousines" panose="020B0502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>
              <a:latin typeface="Champagne &amp; Limousines" panose="020B0502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33361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0991"/>
            <a:ext cx="6708301" cy="39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200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936" y="3"/>
            <a:ext cx="322012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53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200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773" y="3"/>
            <a:ext cx="4916452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65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2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Jean-Luc Manceau 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864125" y="2365636"/>
            <a:ext cx="5299596" cy="2024584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Nous allons mettre notre réseau, notre énergie, </a:t>
            </a:r>
          </a:p>
          <a:p>
            <a:pPr marL="0" indent="0">
              <a:buNone/>
            </a:pPr>
            <a:r>
              <a:rPr lang="fr-CH" dirty="0"/>
              <a:t>au service de votre réussite.</a:t>
            </a:r>
          </a:p>
          <a:p>
            <a:pPr marL="0" indent="0">
              <a:buNone/>
            </a:pPr>
            <a:r>
              <a:rPr lang="fr-CH" dirty="0"/>
              <a:t>Rejoignez-nous, ensemble nous serons plus forts.</a:t>
            </a:r>
          </a:p>
          <a:p>
            <a:pPr marL="0" indent="0">
              <a:buNone/>
            </a:pPr>
            <a:r>
              <a:rPr lang="fr-CH" dirty="0"/>
              <a:t>Avec nous, prenez de l’</a:t>
            </a:r>
            <a:r>
              <a:rPr lang="fr-CH" dirty="0" err="1"/>
              <a:t>Alptitude</a:t>
            </a:r>
            <a:r>
              <a:rPr lang="fr-CH"/>
              <a:t> !</a:t>
            </a:r>
            <a:endParaRPr lang="fr-CH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50160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          Président d’</a:t>
            </a:r>
            <a:r>
              <a:rPr lang="fr-CH" b="1" dirty="0" err="1">
                <a:solidFill>
                  <a:schemeClr val="bg1"/>
                </a:solidFill>
              </a:rPr>
              <a:t>Alptitude</a:t>
            </a:r>
            <a:r>
              <a:rPr lang="fr-CH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0246" name="Picture 6" descr="”Jean-LucManceau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3" y="2132856"/>
            <a:ext cx="18954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5763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3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Missions 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9081" y="1412776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1800" dirty="0"/>
          </a:p>
          <a:p>
            <a:r>
              <a:rPr lang="fr-CH" sz="1800" b="1" dirty="0"/>
              <a:t>DEVELOPPER</a:t>
            </a:r>
            <a:r>
              <a:rPr lang="fr-CH" sz="1800" dirty="0"/>
              <a:t> </a:t>
            </a:r>
            <a:r>
              <a:rPr lang="fr-CH" sz="1800" b="1" dirty="0"/>
              <a:t>L’EXCELLENCE POUR TOUS </a:t>
            </a:r>
            <a:r>
              <a:rPr lang="fr-CH" sz="1800" dirty="0"/>
              <a:t>au service des étudiants, en fédérant les enseignants et les professionnels des entreprises locales.</a:t>
            </a:r>
          </a:p>
          <a:p>
            <a:endParaRPr lang="fr-CH" sz="1800" dirty="0"/>
          </a:p>
          <a:p>
            <a:r>
              <a:rPr lang="fr-CH" sz="1800" b="1" dirty="0"/>
              <a:t>ACCOMPAGNER LES ETUDIANTS </a:t>
            </a:r>
            <a:r>
              <a:rPr lang="fr-CH" sz="1800" dirty="0"/>
              <a:t>dans une dynamique d’orientation professionnelle et de succès aux concours.</a:t>
            </a:r>
          </a:p>
          <a:p>
            <a:endParaRPr lang="fr-CH" sz="1800" dirty="0"/>
          </a:p>
          <a:p>
            <a:r>
              <a:rPr lang="fr-CH" sz="1800" b="1" dirty="0"/>
              <a:t>PROMOUVOIR</a:t>
            </a:r>
            <a:r>
              <a:rPr lang="fr-CH" sz="1800" dirty="0"/>
              <a:t> </a:t>
            </a:r>
            <a:r>
              <a:rPr lang="fr-CH" sz="1800" b="1" dirty="0"/>
              <a:t>LES CLASSES PREPARATOIRES </a:t>
            </a:r>
            <a:r>
              <a:rPr lang="fr-CH" sz="1800" dirty="0"/>
              <a:t>du Lycée Berthollet afin que l’accès aux grandes écoles de commerce et d’ingénieurs soit le plus ouvert possible.</a:t>
            </a:r>
          </a:p>
          <a:p>
            <a:endParaRPr lang="fr-CH" sz="1800" dirty="0"/>
          </a:p>
          <a:p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16891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0922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4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Promouvoir l’excellence pour tous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1412776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/>
              <a:t>Sensibiliser les étudiants au tissu économique local par les liens noués avec les entreprises</a:t>
            </a:r>
          </a:p>
          <a:p>
            <a:r>
              <a:rPr lang="fr-CH" sz="1800" dirty="0"/>
              <a:t>Apporter de l’expérience professionnelle aux étudiants par des stages, le parrainage, des rencontres métiers et conférences, des visites d’entreprise</a:t>
            </a:r>
          </a:p>
          <a:p>
            <a:r>
              <a:rPr lang="fr-CH" sz="1800" dirty="0"/>
              <a:t>Élargir le champ d’horizon de chacun via des séjours universitaires et voyages à l’étranger grâce à des partenariats</a:t>
            </a:r>
          </a:p>
          <a:p>
            <a:r>
              <a:rPr lang="fr-CH" sz="1800" dirty="0"/>
              <a:t>Renforcer la motivation et le vécu par l’immersion directe dans les grandes écoles, durant le cursus de prépa, grâce à des conventions avec EM Lyon, GEM, Audencia</a:t>
            </a:r>
          </a:p>
          <a:p>
            <a:r>
              <a:rPr lang="fr-CH" sz="1800" dirty="0"/>
              <a:t>Accès à la culture pour tous</a:t>
            </a:r>
          </a:p>
          <a:p>
            <a:r>
              <a:rPr lang="fr-CH" sz="1800" dirty="0"/>
              <a:t>Soutien financier</a:t>
            </a:r>
          </a:p>
          <a:p>
            <a:pPr marL="0" indent="0">
              <a:buNone/>
            </a:pPr>
            <a:endParaRPr lang="fr-CH" sz="1800" dirty="0"/>
          </a:p>
          <a:p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413661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076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5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Lignes d’action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0713" y="1340768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/>
              <a:t>Carrefour Entreprise (introduction au monde de l’entreprise) : </a:t>
            </a:r>
          </a:p>
          <a:p>
            <a:pPr marL="0" indent="0">
              <a:buNone/>
            </a:pPr>
            <a:r>
              <a:rPr lang="fr-CH" i="1" dirty="0"/>
              <a:t>21 octobre 2022 sur «L’Entreprise au service du bien commun»</a:t>
            </a:r>
          </a:p>
          <a:p>
            <a:r>
              <a:rPr lang="fr-CH" sz="1800" dirty="0"/>
              <a:t>Rencontres métiers / fonctions avec les professionnels des entreprises locales et partenaires</a:t>
            </a:r>
          </a:p>
          <a:p>
            <a:pPr lvl="0"/>
            <a:r>
              <a:rPr lang="fr-FR" i="1" dirty="0"/>
              <a:t>23 novembre : Finance / 25 janvier : Création d’entreprises / 18 mai : ?</a:t>
            </a:r>
            <a:endParaRPr lang="fr-CH" sz="1800" i="1" dirty="0"/>
          </a:p>
          <a:p>
            <a:r>
              <a:rPr lang="fr-CH" sz="1800" dirty="0"/>
              <a:t>Parrainage et coaching personnalisé</a:t>
            </a:r>
          </a:p>
          <a:p>
            <a:r>
              <a:rPr lang="fr-CH" sz="1800" dirty="0"/>
              <a:t>Aides financières : 11 étudiants ont bénéficié d’une aide entre 250 et 350 euros</a:t>
            </a:r>
          </a:p>
          <a:p>
            <a:r>
              <a:rPr lang="fr-CH" sz="1800" dirty="0"/>
              <a:t>Stages et jobs en entreprises, visite entreprise </a:t>
            </a:r>
            <a:r>
              <a:rPr lang="fr-CH" sz="1800" i="1" dirty="0"/>
              <a:t>le 7</a:t>
            </a:r>
            <a:r>
              <a:rPr lang="fr-CH" i="1" dirty="0"/>
              <a:t> juin 2023</a:t>
            </a:r>
          </a:p>
          <a:p>
            <a:r>
              <a:rPr lang="fr-CH" sz="1800" dirty="0"/>
              <a:t>4 Entraînements aux oraux des concours, Speed Networking </a:t>
            </a:r>
            <a:r>
              <a:rPr lang="fr-CH" sz="1800" i="1" dirty="0"/>
              <a:t>le </a:t>
            </a:r>
            <a:r>
              <a:rPr lang="fr-CH" i="1" dirty="0"/>
              <a:t>28-03</a:t>
            </a:r>
          </a:p>
          <a:p>
            <a:r>
              <a:rPr lang="fr-CH" sz="1800" dirty="0"/>
              <a:t>Stages / séjours à l’étranger  avec Lions Club international</a:t>
            </a:r>
          </a:p>
          <a:p>
            <a:r>
              <a:rPr lang="fr-CH" sz="1800" dirty="0"/>
              <a:t>Partenariats avec grandes écoles, entreprises, autres organismes…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71897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          …en faveur des étudiants  </a:t>
            </a:r>
          </a:p>
        </p:txBody>
      </p:sp>
    </p:spTree>
    <p:extLst>
      <p:ext uri="{BB962C8B-B14F-4D97-AF65-F5344CB8AC3E}">
        <p14:creationId xmlns:p14="http://schemas.microsoft.com/office/powerpoint/2010/main" val="360996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38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6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Moments forts de l’année 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0713" y="1709738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/>
              <a:t>Speed Networking : </a:t>
            </a:r>
            <a:r>
              <a:rPr lang="fr-CH" dirty="0"/>
              <a:t>Entretiens interactifs (étudiants et professionnels) afin de se désinhiber et d’appréhender les responsabilités en entreprise </a:t>
            </a:r>
            <a:r>
              <a:rPr lang="fr-CH" i="1" dirty="0"/>
              <a:t>28 mars </a:t>
            </a:r>
          </a:p>
          <a:p>
            <a:r>
              <a:rPr lang="fr-CH" b="1" dirty="0"/>
              <a:t>Entretiens de personnalité </a:t>
            </a:r>
            <a:r>
              <a:rPr lang="fr-CH" dirty="0"/>
              <a:t>(EC2 : </a:t>
            </a:r>
            <a:r>
              <a:rPr lang="fr-CH" i="1" dirty="0"/>
              <a:t>19 novembre et 3 juin </a:t>
            </a:r>
            <a:r>
              <a:rPr lang="fr-CH" dirty="0"/>
              <a:t>/ EC1 : de janvier à mars + </a:t>
            </a:r>
            <a:r>
              <a:rPr lang="fr-CH" i="1" dirty="0"/>
              <a:t>17 juin</a:t>
            </a:r>
            <a:r>
              <a:rPr lang="fr-CH" dirty="0"/>
              <a:t>) en première et deuxième année de prépa </a:t>
            </a:r>
          </a:p>
          <a:p>
            <a:r>
              <a:rPr lang="fr-CH" b="1" dirty="0"/>
              <a:t>Carrefour Entreprise </a:t>
            </a:r>
            <a:r>
              <a:rPr lang="fr-CH" dirty="0"/>
              <a:t>(</a:t>
            </a:r>
            <a:r>
              <a:rPr lang="fr-CH" i="1" dirty="0"/>
              <a:t>21 octobre 2022</a:t>
            </a:r>
            <a:r>
              <a:rPr lang="fr-CH" dirty="0"/>
              <a:t>) : ateliers thématiques et transversaux sur les problématiques et enjeux d’entreprise animés par des professionnels</a:t>
            </a:r>
          </a:p>
          <a:p>
            <a:r>
              <a:rPr lang="fr-CH" b="1" dirty="0"/>
              <a:t>6 Rencontres métiers/fonctions </a:t>
            </a:r>
            <a:r>
              <a:rPr lang="fr-CH" dirty="0"/>
              <a:t>(sur 2 ans) avec des professionnels des entreprises  : Finance, Création d’entreprises et … [ en 2021-22 : Marketing, Commerce international, RH]</a:t>
            </a:r>
          </a:p>
          <a:p>
            <a:r>
              <a:rPr lang="fr-CH" b="1" dirty="0"/>
              <a:t>Invitation Grandes Ecoles </a:t>
            </a:r>
            <a:r>
              <a:rPr lang="fr-CH" dirty="0"/>
              <a:t>: Invitation des Grandes Ecoles les plus recherchées : EDHEC, SKEMA, NEOMA</a:t>
            </a:r>
          </a:p>
          <a:p>
            <a:r>
              <a:rPr lang="fr-CH" b="1" dirty="0"/>
              <a:t>Stages</a:t>
            </a:r>
            <a:r>
              <a:rPr lang="fr-CH" dirty="0"/>
              <a:t> en Grande Ecole (EC1 : Vacances de Pâques à EM Lyon, Audencia, TBS et NEOMA ou en entreprise), etc.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3070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7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71897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Pour les Prépas littéraires en particulier :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1709738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/>
              <a:t>Conférences sur les métiers de la Culture : Date à définir, Bonlieu Scène Nationale</a:t>
            </a:r>
          </a:p>
          <a:p>
            <a:r>
              <a:rPr lang="fr-CH" sz="1800" dirty="0"/>
              <a:t>Participation à des projets culturels : 2 pièces de Théâtre, Bonlieu Scène Nationale et Visite de CITIA Image </a:t>
            </a:r>
            <a:r>
              <a:rPr lang="fr-CH" sz="1800" dirty="0" err="1"/>
              <a:t>Factory</a:t>
            </a:r>
            <a:endParaRPr lang="fr-CH" sz="1800" dirty="0"/>
          </a:p>
          <a:p>
            <a:r>
              <a:rPr lang="fr-CH" sz="1800" dirty="0"/>
              <a:t>Parrainage et coaching</a:t>
            </a:r>
          </a:p>
          <a:p>
            <a:r>
              <a:rPr lang="fr-CH" sz="1800" dirty="0"/>
              <a:t>Conseil à l’orientation</a:t>
            </a:r>
          </a:p>
          <a:p>
            <a:r>
              <a:rPr lang="fr-CH" sz="1800" dirty="0"/>
              <a:t>Rencontres avec des professionnels : Directions musées, théâtres, fondations, etc.</a:t>
            </a:r>
          </a:p>
          <a:p>
            <a:r>
              <a:rPr lang="fr-CH" sz="1800" dirty="0"/>
              <a:t>Intégration des Hypokhâgnes et Khâgnes à la préparation des EC </a:t>
            </a:r>
          </a:p>
          <a:p>
            <a:r>
              <a:rPr lang="fr-CH" sz="1800" dirty="0"/>
              <a:t>Stages immersion en entreprise et séjours à l’étranger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50160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1281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8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5016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Ouverture culturelle : Tous au théâtre !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2420888"/>
            <a:ext cx="8207375" cy="1872208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fr-CH" sz="1800" dirty="0"/>
              <a:t>Grâce au partenariat avec Bonlieu Scène Nationale, </a:t>
            </a:r>
            <a:r>
              <a:rPr lang="fr-CH" sz="1800" dirty="0" err="1"/>
              <a:t>Alptitude</a:t>
            </a:r>
            <a:r>
              <a:rPr lang="fr-CH" sz="1800" dirty="0"/>
              <a:t> finance l’accès en classe complète à des spectacles en lien avec le programme académique.</a:t>
            </a:r>
          </a:p>
          <a:p>
            <a:endParaRPr lang="fr-CH" sz="1800" dirty="0"/>
          </a:p>
          <a:p>
            <a:endParaRPr lang="fr-CH" sz="1800" dirty="0"/>
          </a:p>
          <a:p>
            <a:endParaRPr lang="fr-CH" sz="1800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50160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054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t>9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57200" y="5581650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467544" y="404665"/>
            <a:ext cx="8220075" cy="1076325"/>
          </a:xfrm>
          <a:custGeom>
            <a:avLst/>
            <a:gdLst>
              <a:gd name="connsiteX0" fmla="*/ 0 w 8220075"/>
              <a:gd name="connsiteY0" fmla="*/ 0 h 1076325"/>
              <a:gd name="connsiteX1" fmla="*/ 4048125 w 8220075"/>
              <a:gd name="connsiteY1" fmla="*/ 466725 h 1076325"/>
              <a:gd name="connsiteX2" fmla="*/ 8220075 w 8220075"/>
              <a:gd name="connsiteY2" fmla="*/ 295275 h 1076325"/>
              <a:gd name="connsiteX3" fmla="*/ 8201025 w 8220075"/>
              <a:gd name="connsiteY3" fmla="*/ 1066800 h 1076325"/>
              <a:gd name="connsiteX4" fmla="*/ 0 w 8220075"/>
              <a:gd name="connsiteY4" fmla="*/ 1076325 h 1076325"/>
              <a:gd name="connsiteX5" fmla="*/ 0 w 8220075"/>
              <a:gd name="connsiteY5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76325">
                <a:moveTo>
                  <a:pt x="0" y="0"/>
                </a:moveTo>
                <a:lnTo>
                  <a:pt x="4048125" y="466725"/>
                </a:lnTo>
                <a:lnTo>
                  <a:pt x="8220075" y="295275"/>
                </a:lnTo>
                <a:lnTo>
                  <a:pt x="8201025" y="1066800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solidFill>
            <a:srgbClr val="7D193D"/>
          </a:solidFill>
          <a:ln>
            <a:solidFill>
              <a:srgbClr val="7D1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568" y="592667"/>
            <a:ext cx="8207375" cy="371897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</a:rPr>
              <a:t>Pour les Prépas littéraires en particulier :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1709738"/>
            <a:ext cx="8207375" cy="467995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/>
              <a:t>Conférences sur les métiers de la Culture : 5 février 2020, Bonlieu Scène Nationale</a:t>
            </a:r>
          </a:p>
          <a:p>
            <a:r>
              <a:rPr lang="fr-CH" sz="1800" dirty="0"/>
              <a:t>Participation à des projets culturels : 2 pièces de Théâtre, Bonlieu Scène Nationale et Visite de CITIA Image </a:t>
            </a:r>
            <a:r>
              <a:rPr lang="fr-CH" sz="1800"/>
              <a:t>Factory</a:t>
            </a:r>
            <a:endParaRPr lang="fr-CH" sz="1800" dirty="0"/>
          </a:p>
          <a:p>
            <a:r>
              <a:rPr lang="fr-CH" sz="1800" dirty="0"/>
              <a:t>Parrainage et coaching</a:t>
            </a:r>
          </a:p>
          <a:p>
            <a:r>
              <a:rPr lang="fr-CH" sz="1800" dirty="0"/>
              <a:t>Conseil à l’orientation</a:t>
            </a:r>
          </a:p>
          <a:p>
            <a:r>
              <a:rPr lang="fr-CH" sz="1800" dirty="0"/>
              <a:t>Rencontres avec des professionnels : Directions musées, théâtres, fondations, etc.</a:t>
            </a:r>
          </a:p>
          <a:p>
            <a:r>
              <a:rPr lang="fr-CH" sz="1800" dirty="0"/>
              <a:t>Intégration des Hypokhâgnes et Khâgnes à la préparation des EC </a:t>
            </a:r>
          </a:p>
          <a:p>
            <a:r>
              <a:rPr lang="fr-CH" sz="1800" dirty="0"/>
              <a:t>Stages immersion en entreprise et séjours à l’étranger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6156057"/>
            <a:ext cx="8207375" cy="350160"/>
          </a:xfrm>
          <a:prstGeom prst="rect">
            <a:avLst/>
          </a:prstGeom>
        </p:spPr>
        <p:txBody>
          <a:bodyPr vert="horz" wrap="square" lIns="0" tIns="0" rIns="0" bIns="0" spcCol="187200" rtlCol="0">
            <a:sp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chemeClr val="bg1"/>
                </a:solidFill>
              </a:rPr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4074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19&quot;&gt;&lt;/object&gt;&lt;object type=&quot;2&quot; unique_id=&quot;10020&quot;&gt;&lt;object type=&quot;3&quot; unique_id=&quot;10021&quot;&gt;&lt;property id=&quot;20148&quot; value=&quot;5&quot;/&gt;&lt;property id=&quot;20300&quot; value=&quot;Slide 1&quot;/&gt;&lt;property id=&quot;20307&quot; value=&quot;256&quot;/&gt;&lt;/object&gt;&lt;object type=&quot;3&quot; unique_id=&quot;10022&quot;&gt;&lt;property id=&quot;20148&quot; value=&quot;5&quot;/&gt;&lt;property id=&quot;20300&quot; value=&quot;Slide 2&quot;/&gt;&lt;property id=&quot;20307&quot; value=&quot;257&quot;/&gt;&lt;/object&gt;&lt;object type=&quot;3&quot; unique_id=&quot;10096&quot;&gt;&lt;property id=&quot;20148&quot; value=&quot;5&quot;/&gt;&lt;property id=&quot;20300&quot; value=&quot;Slide 4 - &amp;quot;Thank you&amp;quot;&quot;/&gt;&lt;property id=&quot;20307&quot; value=&quot;259&quot;/&gt;&lt;/object&gt;&lt;object type=&quot;3&quot; unique_id=&quot;10157&quot;&gt;&lt;property id=&quot;20148&quot; value=&quot;5&quot;/&gt;&lt;property id=&quot;20300&quot; value=&quot;Slide 3&quot;/&gt;&lt;property id=&quot;20307&quot; value=&quot;260&quot;/&gt;&lt;/object&gt;&lt;/object&gt;&lt;/object&gt;&lt;/database&gt;"/>
  <p:tag name="SECTOMILLISECCONVERTED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GIV-blue">
      <a:dk1>
        <a:sysClr val="windowText" lastClr="000000"/>
      </a:dk1>
      <a:lt1>
        <a:sysClr val="window" lastClr="FFFFFF"/>
      </a:lt1>
      <a:dk2>
        <a:srgbClr val="07A7F7"/>
      </a:dk2>
      <a:lt2>
        <a:srgbClr val="A6A6A6"/>
      </a:lt2>
      <a:accent1>
        <a:srgbClr val="053987"/>
      </a:accent1>
      <a:accent2>
        <a:srgbClr val="0072C8"/>
      </a:accent2>
      <a:accent3>
        <a:srgbClr val="07A7F7"/>
      </a:accent3>
      <a:accent4>
        <a:srgbClr val="3BD1FF"/>
      </a:accent4>
      <a:accent5>
        <a:srgbClr val="88EAFF"/>
      </a:accent5>
      <a:accent6>
        <a:srgbClr val="000000"/>
      </a:accent6>
      <a:hlink>
        <a:srgbClr val="07A7F7"/>
      </a:hlink>
      <a:folHlink>
        <a:srgbClr val="07A7F7"/>
      </a:folHlink>
    </a:clrScheme>
    <a:fontScheme name="Givauda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93600" rIns="93600" bIns="64800"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3600" tIns="93600" rIns="93600" bIns="93600" rtlCol="0" anchor="t" anchorCtr="0">
        <a:spAutoFit/>
      </a:bodyPr>
      <a:lstStyle>
        <a:defPPr>
          <a:spcBef>
            <a:spcPts val="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8FDAA522-FDAA-4C5A-BB6E-33E3DDDC18D5}" vid="{B64F4588-5B35-4AD0-AEAF-9CA4921B074A}"/>
    </a:ext>
  </a:extLst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2920</TotalTime>
  <Words>717</Words>
  <Application>Microsoft Office PowerPoint</Application>
  <PresentationFormat>Affichage à l'écran (4:3)</PresentationFormat>
  <Paragraphs>87</Paragraphs>
  <Slides>13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Champagne &amp; Limousines</vt:lpstr>
      <vt:lpstr>Georgia</vt:lpstr>
      <vt:lpstr>Verdana</vt:lpstr>
      <vt:lpstr>Blank</vt:lpstr>
      <vt:lpstr>simple-light-2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Givaudan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Berthet Olivier</dc:creator>
  <cp:lastModifiedBy>Jean-Luc Manceau</cp:lastModifiedBy>
  <cp:revision>67</cp:revision>
  <dcterms:created xsi:type="dcterms:W3CDTF">2016-08-09T13:20:30Z</dcterms:created>
  <dcterms:modified xsi:type="dcterms:W3CDTF">2022-09-12T13:44:37Z</dcterms:modified>
</cp:coreProperties>
</file>